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89" r:id="rId2"/>
  </p:sldMasterIdLst>
  <p:notesMasterIdLst>
    <p:notesMasterId r:id="rId23"/>
  </p:notesMasterIdLst>
  <p:sldIdLst>
    <p:sldId id="256" r:id="rId3"/>
    <p:sldId id="257" r:id="rId4"/>
    <p:sldId id="258" r:id="rId5"/>
    <p:sldId id="279" r:id="rId6"/>
    <p:sldId id="302" r:id="rId7"/>
    <p:sldId id="303" r:id="rId8"/>
    <p:sldId id="304" r:id="rId9"/>
    <p:sldId id="306" r:id="rId10"/>
    <p:sldId id="305" r:id="rId11"/>
    <p:sldId id="307" r:id="rId12"/>
    <p:sldId id="308" r:id="rId13"/>
    <p:sldId id="314" r:id="rId14"/>
    <p:sldId id="310" r:id="rId15"/>
    <p:sldId id="311" r:id="rId16"/>
    <p:sldId id="312" r:id="rId17"/>
    <p:sldId id="313" r:id="rId18"/>
    <p:sldId id="315" r:id="rId19"/>
    <p:sldId id="316" r:id="rId20"/>
    <p:sldId id="317" r:id="rId21"/>
    <p:sldId id="27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st" initials="f" lastIdx="1" clrIdx="0">
    <p:extLst>
      <p:ext uri="{19B8F6BF-5375-455C-9EA6-DF929625EA0E}">
        <p15:presenceInfo xmlns:p15="http://schemas.microsoft.com/office/powerpoint/2012/main" userId="fir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D7D7FF"/>
    <a:srgbClr val="9F9FFF"/>
    <a:srgbClr val="B7B7FF"/>
    <a:srgbClr val="8787FF"/>
    <a:srgbClr val="2424FF"/>
    <a:srgbClr val="0000FF"/>
    <a:srgbClr val="0000DA"/>
    <a:srgbClr val="FFFFFF"/>
    <a:srgbClr val="73B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2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C3F8C-91D6-42A2-833D-1EABB494CEDB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6196-0A53-4077-9272-DB0EC50F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6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F164-7095-4578-820C-77CCE3C2F21F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E212-3CB1-4E3B-90B8-9C46E449FC34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B24B-91EB-4048-AC1E-D2807521610F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7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71C8-F44E-4960-A676-B6A11DAAC9FD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9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184D-A8B4-4EE3-AA97-7E37972B6F68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6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7C6-88F7-4260-BF63-FF17C9E4A74D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5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C778-6A0F-405C-846F-328357CE5229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3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8C-9253-472E-81FB-8E1CDB1828CF}" type="datetime1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90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A369-1364-40E8-88CA-563636A7C2B4}" type="datetime1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0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E7DB-0FDC-40BB-B9B1-35C334A318AA}" type="datetime1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5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10D9-8EDC-47D7-94CA-B67BB158AB53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6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682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C45A-841C-4AF7-898E-6ED1BEA681F8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fld id="{7C373755-68AB-4937-85B2-BCD6C59A78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SmartArt 9"/>
          <p:cNvSpPr>
            <a:spLocks noGrp="1"/>
          </p:cNvSpPr>
          <p:nvPr>
            <p:ph type="dgm" sz="quarter" idx="13"/>
          </p:nvPr>
        </p:nvSpPr>
        <p:spPr>
          <a:xfrm>
            <a:off x="0" y="1577975"/>
            <a:ext cx="12192000" cy="247650"/>
          </a:xfrm>
        </p:spPr>
        <p:txBody>
          <a:bodyPr/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100034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6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B0AD-CA6C-45E5-9DE7-3D4C5DF00798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69FE-551A-4EEB-958A-92AAFE77A3AD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8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294C-FB04-4440-8088-2E271881A804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8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CD4B-80AE-4126-A869-7112580C8CC0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7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1982-A8C4-40EC-A09A-4DF516D0D0CB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4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699A-B2F5-43E7-9F0C-EE124EF983B2}" type="datetime1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0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6DC1-1878-4A70-83C9-CF90D4ABB04B}" type="datetime1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6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2BC3-DDD9-4664-9CD8-86B8A9ABCA0C}" type="datetime1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1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6E75-924C-4709-BDDF-60057B8E2C9B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5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3245-66E2-43D5-AD61-9E0A9AB48683}" type="datetime1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9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359A-91BB-41D0-A2ED-B2DC90C974A8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3755-68AB-4937-85B2-BCD6C59A7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4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9AD1-67C5-41E2-9939-3A005F225E9F}" type="datetime1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165C0-3A46-47EB-B585-6BCF1383E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672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C#</a:t>
            </a:r>
            <a:br>
              <a:rPr lang="en-US" dirty="0" smtClean="0"/>
            </a:br>
            <a:r>
              <a:rPr lang="en-US" dirty="0" smtClean="0"/>
              <a:t> V</a:t>
            </a:r>
            <a:r>
              <a:rPr lang="en-US" dirty="0"/>
              <a:t>I</a:t>
            </a:r>
            <a:r>
              <a:rPr lang="en-US" dirty="0" smtClean="0"/>
              <a:t>I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Collections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3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6" y="38859"/>
            <a:ext cx="6402864" cy="876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Linked List (</a:t>
            </a:r>
            <a:r>
              <a:rPr lang="ru-RU" dirty="0" smtClean="0"/>
              <a:t>связный список)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0681" y="1079266"/>
            <a:ext cx="5875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Ячейки, в которых хранятся данные, могут находиться в произвольных участках памяти.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Не обязательно последовательно друг за другом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728" y="2288185"/>
            <a:ext cx="6193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Память для ячеек выделяется по мере необходимости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28" y="2901459"/>
            <a:ext cx="5769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Каждая ячейка имеет указатель, сообщающий об адресе следующей ячейке в цепи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538435" y="4661332"/>
            <a:ext cx="804334" cy="992351"/>
            <a:chOff x="1109133" y="4140200"/>
            <a:chExt cx="804334" cy="99235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09133" y="4140200"/>
              <a:ext cx="804334" cy="9923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6634" y="4267043"/>
              <a:ext cx="48683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52550" y="4717500"/>
              <a:ext cx="459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41269" y="4669800"/>
            <a:ext cx="804334" cy="992351"/>
            <a:chOff x="2611967" y="4148668"/>
            <a:chExt cx="804334" cy="99235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611967" y="4148668"/>
              <a:ext cx="804334" cy="9923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9468" y="4275511"/>
              <a:ext cx="48683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55384" y="4725968"/>
              <a:ext cx="459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ru-RU" b="1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870069" y="4661333"/>
            <a:ext cx="804334" cy="992351"/>
            <a:chOff x="4440767" y="4140201"/>
            <a:chExt cx="804334" cy="99235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440767" y="4140201"/>
              <a:ext cx="804334" cy="9923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58268" y="4267044"/>
              <a:ext cx="48683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  <a:r>
                <a:rPr lang="en-US" dirty="0" smtClean="0"/>
                <a:t>7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84184" y="4717501"/>
              <a:ext cx="459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ru-RU" b="1" dirty="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944027" y="4661332"/>
            <a:ext cx="804334" cy="9923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697185" y="5827451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5351" y="4652863"/>
            <a:ext cx="804334" cy="9923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34101" y="5812792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200019" y="5832711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102777" y="5821260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028819" y="5821260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6343268" y="4676734"/>
            <a:ext cx="804334" cy="992351"/>
            <a:chOff x="5913966" y="4155602"/>
            <a:chExt cx="804334" cy="99235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913966" y="4155602"/>
              <a:ext cx="804334" cy="9923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45199" y="4282445"/>
              <a:ext cx="6731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NULL</a:t>
              </a:r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57383" y="4732902"/>
              <a:ext cx="459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ru-RU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502018" y="5821260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87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754836" y="4988243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463419" y="4988243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50" name="Выгнутая вверх стрелка 49"/>
          <p:cNvSpPr/>
          <p:nvPr/>
        </p:nvSpPr>
        <p:spPr>
          <a:xfrm rot="21156318">
            <a:off x="1982733" y="4144285"/>
            <a:ext cx="1607909" cy="5793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верх стрелка 51"/>
          <p:cNvSpPr/>
          <p:nvPr/>
        </p:nvSpPr>
        <p:spPr>
          <a:xfrm rot="21156318">
            <a:off x="3618917" y="4135448"/>
            <a:ext cx="1607909" cy="5793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верх стрелка 52"/>
          <p:cNvSpPr/>
          <p:nvPr/>
        </p:nvSpPr>
        <p:spPr>
          <a:xfrm rot="21156318">
            <a:off x="5384420" y="4186933"/>
            <a:ext cx="1349376" cy="5312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06401" y="4671411"/>
            <a:ext cx="332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Легкое добавление и удаление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6401" y="4043222"/>
            <a:ext cx="319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Размер ограничен имеющейся памятью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91514" y="5540101"/>
            <a:ext cx="3443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Долгий доступ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 произвольному элементу необходимо перемещаться по указателям с начала списка</a:t>
            </a:r>
          </a:p>
        </p:txBody>
      </p:sp>
      <p:sp>
        <p:nvSpPr>
          <p:cNvPr id="58" name="Плюс 57"/>
          <p:cNvSpPr/>
          <p:nvPr/>
        </p:nvSpPr>
        <p:spPr>
          <a:xfrm>
            <a:off x="7768241" y="4068450"/>
            <a:ext cx="456214" cy="422786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Минус 58"/>
          <p:cNvSpPr/>
          <p:nvPr/>
        </p:nvSpPr>
        <p:spPr>
          <a:xfrm>
            <a:off x="7817669" y="5695435"/>
            <a:ext cx="471798" cy="39171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люс 59"/>
          <p:cNvSpPr/>
          <p:nvPr/>
        </p:nvSpPr>
        <p:spPr>
          <a:xfrm>
            <a:off x="7799535" y="4608784"/>
            <a:ext cx="416453" cy="403062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669" y="1045061"/>
            <a:ext cx="4363555" cy="27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9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9" grpId="0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5" grpId="0"/>
      <p:bldP spid="56" grpId="0"/>
      <p:bldP spid="57" grpId="0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Linked List (</a:t>
            </a:r>
            <a:r>
              <a:rPr lang="ru-RU" dirty="0" smtClean="0"/>
              <a:t>двусвязный список)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0904" y="1152908"/>
            <a:ext cx="61933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Связный список, где ячейки имеют два указателя</a:t>
            </a:r>
            <a:r>
              <a:rPr lang="en-US" dirty="0" smtClean="0"/>
              <a:t>: </a:t>
            </a:r>
            <a:endParaRPr lang="ru-RU" dirty="0" smtClean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н</a:t>
            </a:r>
            <a:r>
              <a:rPr lang="ru-RU" dirty="0" smtClean="0"/>
              <a:t>а предыдущую ячейку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н</a:t>
            </a:r>
            <a:r>
              <a:rPr lang="ru-RU" dirty="0" smtClean="0"/>
              <a:t>а следующую ячейку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3846" y="5751915"/>
            <a:ext cx="632897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т</a:t>
            </a:r>
            <a:r>
              <a:rPr lang="ru-RU" dirty="0" smtClean="0"/>
              <a:t>ребуется больше памяти для хранения (ещё один указатель)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123810" y="3459968"/>
            <a:ext cx="804334" cy="992351"/>
            <a:chOff x="1109133" y="4140200"/>
            <a:chExt cx="804334" cy="99235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09133" y="4140200"/>
              <a:ext cx="804334" cy="9923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0676" y="4172496"/>
              <a:ext cx="48683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</a:t>
              </a:r>
              <a:r>
                <a:rPr lang="ru-RU" sz="1400" dirty="0" smtClean="0"/>
                <a:t>5</a:t>
              </a:r>
              <a:endParaRPr lang="ru-RU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52499" y="4480033"/>
              <a:ext cx="459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620319" y="3467309"/>
            <a:ext cx="810659" cy="993478"/>
            <a:chOff x="2605642" y="4147541"/>
            <a:chExt cx="810659" cy="99347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611967" y="4148668"/>
              <a:ext cx="804334" cy="9923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19924" y="4147541"/>
              <a:ext cx="48683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17</a:t>
              </a:r>
              <a:endParaRPr lang="ru-RU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88072" y="4480033"/>
              <a:ext cx="459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ru-RU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05642" y="4832209"/>
              <a:ext cx="48683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10</a:t>
              </a:r>
              <a:endParaRPr lang="ru-RU" sz="14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455443" y="3459969"/>
            <a:ext cx="804335" cy="992351"/>
            <a:chOff x="4440766" y="4140201"/>
            <a:chExt cx="804335" cy="99235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440767" y="4140201"/>
              <a:ext cx="804334" cy="9923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44507" y="4145418"/>
              <a:ext cx="48683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</a:t>
              </a:r>
              <a:r>
                <a:rPr lang="en-US" sz="1400" dirty="0" smtClean="0"/>
                <a:t>7</a:t>
              </a:r>
              <a:endParaRPr lang="ru-RU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84183" y="4467111"/>
              <a:ext cx="459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ru-RU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40766" y="4822001"/>
              <a:ext cx="48683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15</a:t>
              </a:r>
              <a:endParaRPr lang="ru-RU" sz="1600" dirty="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529402" y="3459968"/>
            <a:ext cx="804334" cy="9923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282560" y="4626087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0726" y="3451499"/>
            <a:ext cx="804334" cy="9923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19476" y="4611428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85394" y="4631347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688152" y="4619896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614194" y="4619896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1118518" y="3474300"/>
            <a:ext cx="5614459" cy="993421"/>
            <a:chOff x="1103841" y="4154532"/>
            <a:chExt cx="5614459" cy="99342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913966" y="4155602"/>
              <a:ext cx="804334" cy="9923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6717" y="4154532"/>
              <a:ext cx="56091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NULL</a:t>
              </a:r>
              <a:endParaRPr lang="ru-RU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57383" y="4475195"/>
              <a:ext cx="4593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ru-RU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03841" y="4828756"/>
              <a:ext cx="56091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NULL</a:t>
              </a:r>
              <a:endParaRPr lang="ru-RU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13825" y="4832209"/>
              <a:ext cx="56091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17</a:t>
              </a:r>
              <a:endParaRPr lang="ru-RU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087393" y="4619896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87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340211" y="3786879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2048794" y="3786879"/>
            <a:ext cx="4868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50" name="Выгнутая вверх стрелка 49"/>
          <p:cNvSpPr/>
          <p:nvPr/>
        </p:nvSpPr>
        <p:spPr>
          <a:xfrm>
            <a:off x="1626418" y="2888123"/>
            <a:ext cx="1301952" cy="5793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617" y="5751915"/>
            <a:ext cx="41424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можем двигаться в обоих направлениях</a:t>
            </a:r>
          </a:p>
        </p:txBody>
      </p:sp>
      <p:sp>
        <p:nvSpPr>
          <p:cNvPr id="6" name="Плюс 5"/>
          <p:cNvSpPr/>
          <p:nvPr/>
        </p:nvSpPr>
        <p:spPr>
          <a:xfrm>
            <a:off x="1911325" y="6187912"/>
            <a:ext cx="571500" cy="510346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8382000" y="6175610"/>
            <a:ext cx="615696" cy="49953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Выгнутая вверх стрелка 45"/>
          <p:cNvSpPr/>
          <p:nvPr/>
        </p:nvSpPr>
        <p:spPr>
          <a:xfrm>
            <a:off x="3127286" y="2896061"/>
            <a:ext cx="1527942" cy="5793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4928519" y="2872190"/>
            <a:ext cx="1264656" cy="5793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Выгнутая вверх стрелка 58"/>
          <p:cNvSpPr/>
          <p:nvPr/>
        </p:nvSpPr>
        <p:spPr>
          <a:xfrm flipH="1" flipV="1">
            <a:off x="1594668" y="4467563"/>
            <a:ext cx="1301952" cy="5793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flipH="1" flipV="1">
            <a:off x="3127286" y="4461003"/>
            <a:ext cx="1526216" cy="5793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Выгнутая вверх стрелка 60"/>
          <p:cNvSpPr/>
          <p:nvPr/>
        </p:nvSpPr>
        <p:spPr>
          <a:xfrm flipH="1" flipV="1">
            <a:off x="5011169" y="4461002"/>
            <a:ext cx="1183982" cy="5793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834" y="1146688"/>
            <a:ext cx="4863571" cy="30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44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7" grpId="0" animBg="1"/>
      <p:bldP spid="49" grpId="0" animBg="1"/>
      <p:bldP spid="50" grpId="0" animBg="1"/>
      <p:bldP spid="5" grpId="0"/>
      <p:bldP spid="6" grpId="0" animBg="1"/>
      <p:bldP spid="10" grpId="0" animBg="1"/>
      <p:bldP spid="46" grpId="0" animBg="1"/>
      <p:bldP spid="4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Array vs Linked List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206404" y="2281109"/>
            <a:ext cx="552233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Быстро выполняются операции вставки, </a:t>
            </a:r>
            <a:r>
              <a:rPr lang="ru-RU" dirty="0" smtClean="0"/>
              <a:t>удаления</a:t>
            </a:r>
            <a:endParaRPr lang="ru-RU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157310" y="1665376"/>
            <a:ext cx="3960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Произвольный доступ к </a:t>
            </a:r>
            <a:r>
              <a:rPr lang="ru-RU" dirty="0" smtClean="0"/>
              <a:t>данным</a:t>
            </a:r>
            <a:endParaRPr lang="ru-RU" dirty="0" smtClean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6" y="4536660"/>
            <a:ext cx="4053024" cy="212324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022" y="4536660"/>
            <a:ext cx="4053024" cy="21232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41375" y="5413615"/>
            <a:ext cx="511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vs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47088" y="1173390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Array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2672" y="1173390"/>
            <a:ext cx="1447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LinkedList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310" y="2226245"/>
            <a:ext cx="34777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Быстрый доступ к </a:t>
            </a:r>
            <a:r>
              <a:rPr lang="ru-RU" dirty="0" smtClean="0"/>
              <a:t>элементам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310" y="2802917"/>
            <a:ext cx="51187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Число элементов не изменяется во время выполнения программы, благодаря чему легко выделить непрерывное пространство памяти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7174" y="1720240"/>
            <a:ext cx="5071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Не требуется произвольный доступ к </a:t>
            </a:r>
            <a:r>
              <a:rPr lang="ru-RU" dirty="0" smtClean="0"/>
              <a:t>данным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05218" y="2834761"/>
            <a:ext cx="5523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Количество элементов заранее не известно (растет и</a:t>
            </a:r>
            <a:r>
              <a:rPr lang="en-US" dirty="0"/>
              <a:t> / </a:t>
            </a:r>
            <a:r>
              <a:rPr lang="ru-RU" dirty="0"/>
              <a:t>или уменьшается по ходу работы </a:t>
            </a:r>
            <a:r>
              <a:rPr lang="ru-RU" dirty="0" smtClean="0"/>
              <a:t>программы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85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" grpId="0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Tree.</a:t>
            </a:r>
            <a:r>
              <a:rPr lang="ru-RU" dirty="0" smtClean="0"/>
              <a:t> </a:t>
            </a:r>
            <a:r>
              <a:rPr lang="en-US" dirty="0" smtClean="0"/>
              <a:t>Definitions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77562" y="1000108"/>
            <a:ext cx="46694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Связный список в виде ветвящейся структуры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0901" y="1521632"/>
            <a:ext cx="1879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Узел</a:t>
            </a:r>
            <a:r>
              <a:rPr lang="ru-RU" dirty="0" smtClean="0"/>
              <a:t> - ячейка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0901" y="1903371"/>
            <a:ext cx="4953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Ребро</a:t>
            </a:r>
            <a:r>
              <a:rPr lang="ru-RU" dirty="0" smtClean="0"/>
              <a:t> – указатель из одной ячейки на другую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0901" y="2289640"/>
            <a:ext cx="6193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Корень</a:t>
            </a:r>
            <a:r>
              <a:rPr lang="ru-RU" dirty="0" smtClean="0"/>
              <a:t> – самый первый узел, который не имеет родителя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0901" y="2684390"/>
            <a:ext cx="592676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u="sng" dirty="0" smtClean="0">
                <a:solidFill>
                  <a:schemeClr val="accent1"/>
                </a:solidFill>
              </a:rPr>
              <a:t>Все узлы, кроме корня, имеют строго одного родителя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0901" y="3095025"/>
            <a:ext cx="50292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Братские узлы </a:t>
            </a:r>
            <a:r>
              <a:rPr lang="ru-RU" dirty="0" smtClean="0"/>
              <a:t>– два узла с общим родителем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0901" y="3532993"/>
            <a:ext cx="56981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Предки</a:t>
            </a:r>
            <a:r>
              <a:rPr lang="ru-RU" dirty="0" smtClean="0"/>
              <a:t> узла – его родитель, прародитель, … корень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0901" y="3963910"/>
            <a:ext cx="5232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Потомки</a:t>
            </a:r>
            <a:r>
              <a:rPr lang="ru-RU" dirty="0" smtClean="0"/>
              <a:t> узла  - его дочерние узлы, внуки и т.д.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0901" y="4394827"/>
            <a:ext cx="38524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Листья </a:t>
            </a:r>
            <a:r>
              <a:rPr lang="ru-RU" dirty="0" smtClean="0"/>
              <a:t> - узлы без дочерних узлов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0901" y="5273926"/>
            <a:ext cx="56981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Уровень</a:t>
            </a:r>
            <a:r>
              <a:rPr lang="ru-RU" dirty="0" smtClean="0"/>
              <a:t> узла  - длина пути от него до корневого узла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0901" y="5683159"/>
            <a:ext cx="5232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Высота дерева </a:t>
            </a:r>
            <a:r>
              <a:rPr lang="ru-RU" dirty="0" smtClean="0"/>
              <a:t>– уровень самого глубокого узла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12" y="2038557"/>
            <a:ext cx="5932454" cy="3341699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80901" y="4825744"/>
            <a:ext cx="742536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Путь</a:t>
            </a:r>
            <a:r>
              <a:rPr lang="ru-RU" dirty="0" smtClean="0"/>
              <a:t>  - между двумя узлами определяется множеством узлов и ребер</a:t>
            </a:r>
          </a:p>
        </p:txBody>
      </p:sp>
    </p:spTree>
    <p:extLst>
      <p:ext uri="{BB962C8B-B14F-4D97-AF65-F5344CB8AC3E}">
        <p14:creationId xmlns:p14="http://schemas.microsoft.com/office/powerpoint/2010/main" val="106776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2" grpId="0"/>
      <p:bldP spid="53" grpId="0"/>
      <p:bldP spid="54" grpId="0"/>
      <p:bldP spid="57" grpId="0"/>
      <p:bldP spid="62" grpId="0"/>
      <p:bldP spid="63" grpId="0"/>
      <p:bldP spid="64" grpId="0"/>
      <p:bldP spid="65" grpId="0"/>
      <p:bldP spid="67" grpId="0"/>
      <p:bldP spid="68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Tree. Binary Search Tree</a:t>
            </a:r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9365" y="1073012"/>
            <a:ext cx="5204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узлы могут иметь не более двух дочерних узлов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59584" y="2149234"/>
            <a:ext cx="144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БЫСТРЫЙ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ПОИСК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69" y="1084774"/>
            <a:ext cx="1156631" cy="11566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9735" y="1559525"/>
            <a:ext cx="47772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у</a:t>
            </a:r>
            <a:r>
              <a:rPr lang="ru-RU" dirty="0" smtClean="0"/>
              <a:t>злы располагаются согласно их значению</a:t>
            </a:r>
            <a:r>
              <a:rPr lang="en-US" dirty="0" smtClean="0"/>
              <a:t>:</a:t>
            </a:r>
          </a:p>
          <a:p>
            <a:pPr marL="6413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	</a:t>
            </a:r>
            <a:r>
              <a:rPr lang="ru-RU" dirty="0" smtClean="0"/>
              <a:t>слева меньше</a:t>
            </a:r>
          </a:p>
          <a:p>
            <a:pPr marL="6413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	</a:t>
            </a:r>
            <a:r>
              <a:rPr lang="ru-RU" dirty="0" smtClean="0"/>
              <a:t>справа больше</a:t>
            </a:r>
          </a:p>
        </p:txBody>
      </p:sp>
      <p:sp>
        <p:nvSpPr>
          <p:cNvPr id="5" name="Овал 4"/>
          <p:cNvSpPr/>
          <p:nvPr/>
        </p:nvSpPr>
        <p:spPr>
          <a:xfrm>
            <a:off x="6248401" y="1269036"/>
            <a:ext cx="406400" cy="362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816601" y="1949042"/>
            <a:ext cx="406400" cy="362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654801" y="1949043"/>
            <a:ext cx="406400" cy="362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3"/>
            <a:endCxn id="21" idx="0"/>
          </p:cNvCxnSpPr>
          <p:nvPr/>
        </p:nvCxnSpPr>
        <p:spPr>
          <a:xfrm flipH="1">
            <a:off x="6019801" y="1578677"/>
            <a:ext cx="288116" cy="370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5"/>
            <a:endCxn id="22" idx="0"/>
          </p:cNvCxnSpPr>
          <p:nvPr/>
        </p:nvCxnSpPr>
        <p:spPr>
          <a:xfrm>
            <a:off x="6595285" y="1578677"/>
            <a:ext cx="262716" cy="3703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7532" y="2422533"/>
                <a:ext cx="1628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532" y="2422533"/>
                <a:ext cx="1628138" cy="276999"/>
              </a:xfrm>
              <a:prstGeom prst="rect">
                <a:avLst/>
              </a:prstGeom>
              <a:blipFill>
                <a:blip r:embed="rId4"/>
                <a:stretch>
                  <a:fillRect l="-2996" r="-1124" b="-2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Группа 100"/>
          <p:cNvGrpSpPr/>
          <p:nvPr/>
        </p:nvGrpSpPr>
        <p:grpSpPr>
          <a:xfrm>
            <a:off x="7013287" y="3484637"/>
            <a:ext cx="4114982" cy="2556807"/>
            <a:chOff x="7013287" y="3484637"/>
            <a:chExt cx="4114982" cy="2556807"/>
          </a:xfrm>
        </p:grpSpPr>
        <p:sp>
          <p:nvSpPr>
            <p:cNvPr id="28" name="Овал 27"/>
            <p:cNvSpPr/>
            <p:nvPr/>
          </p:nvSpPr>
          <p:spPr>
            <a:xfrm>
              <a:off x="8797654" y="3484637"/>
              <a:ext cx="609599" cy="586415"/>
            </a:xfrm>
            <a:prstGeom prst="ellipse">
              <a:avLst/>
            </a:prstGeom>
            <a:solidFill>
              <a:srgbClr val="878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10</a:t>
              </a:r>
              <a:endParaRPr lang="ru-RU" b="1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666272" y="4561740"/>
              <a:ext cx="609599" cy="586415"/>
            </a:xfrm>
            <a:prstGeom prst="ellipse">
              <a:avLst/>
            </a:prstGeom>
            <a:solidFill>
              <a:srgbClr val="B7B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6</a:t>
              </a:r>
              <a:endParaRPr lang="ru-RU" b="1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883670" y="4536428"/>
              <a:ext cx="609599" cy="586415"/>
            </a:xfrm>
            <a:prstGeom prst="ellipse">
              <a:avLst/>
            </a:prstGeom>
            <a:solidFill>
              <a:srgbClr val="242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18</a:t>
              </a:r>
              <a:endParaRPr lang="ru-RU" b="1" dirty="0"/>
            </a:p>
          </p:txBody>
        </p:sp>
        <p:cxnSp>
          <p:nvCxnSpPr>
            <p:cNvPr id="31" name="Прямая соединительная линия 30"/>
            <p:cNvCxnSpPr>
              <a:stCxn id="28" idx="3"/>
              <a:endCxn id="29" idx="7"/>
            </p:cNvCxnSpPr>
            <p:nvPr/>
          </p:nvCxnSpPr>
          <p:spPr>
            <a:xfrm flipH="1">
              <a:off x="8186597" y="3985174"/>
              <a:ext cx="700331" cy="6624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8" idx="5"/>
              <a:endCxn id="30" idx="1"/>
            </p:cNvCxnSpPr>
            <p:nvPr/>
          </p:nvCxnSpPr>
          <p:spPr>
            <a:xfrm>
              <a:off x="9317979" y="3985174"/>
              <a:ext cx="654965" cy="6371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7013287" y="5419861"/>
              <a:ext cx="609599" cy="586415"/>
            </a:xfrm>
            <a:prstGeom prst="ellipse">
              <a:avLst/>
            </a:prstGeom>
            <a:solidFill>
              <a:srgbClr val="D7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4</a:t>
              </a:r>
              <a:endParaRPr lang="ru-RU" b="1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188055" y="5455029"/>
              <a:ext cx="609599" cy="586415"/>
            </a:xfrm>
            <a:prstGeom prst="ellipse">
              <a:avLst/>
            </a:prstGeom>
            <a:solidFill>
              <a:srgbClr val="9F9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8</a:t>
              </a:r>
              <a:endParaRPr lang="ru-RU" b="1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0518670" y="5455029"/>
              <a:ext cx="609599" cy="586415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21</a:t>
              </a:r>
              <a:endParaRPr lang="ru-RU" b="1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274071" y="5455029"/>
              <a:ext cx="609599" cy="586415"/>
            </a:xfrm>
            <a:prstGeom prst="ellipse">
              <a:avLst/>
            </a:prstGeom>
            <a:solidFill>
              <a:srgbClr val="4B4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15</a:t>
              </a:r>
              <a:endParaRPr lang="ru-RU" b="1" dirty="0"/>
            </a:p>
          </p:txBody>
        </p:sp>
        <p:cxnSp>
          <p:nvCxnSpPr>
            <p:cNvPr id="38" name="Прямая соединительная линия 37"/>
            <p:cNvCxnSpPr>
              <a:stCxn id="29" idx="3"/>
              <a:endCxn id="34" idx="0"/>
            </p:cNvCxnSpPr>
            <p:nvPr/>
          </p:nvCxnSpPr>
          <p:spPr>
            <a:xfrm flipH="1">
              <a:off x="7318087" y="5062277"/>
              <a:ext cx="437459" cy="3575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29" idx="5"/>
              <a:endCxn id="35" idx="0"/>
            </p:cNvCxnSpPr>
            <p:nvPr/>
          </p:nvCxnSpPr>
          <p:spPr>
            <a:xfrm>
              <a:off x="8186597" y="5062277"/>
              <a:ext cx="306258" cy="392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30" idx="5"/>
              <a:endCxn id="36" idx="0"/>
            </p:cNvCxnSpPr>
            <p:nvPr/>
          </p:nvCxnSpPr>
          <p:spPr>
            <a:xfrm>
              <a:off x="10403995" y="5036965"/>
              <a:ext cx="419475" cy="4180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0" idx="3"/>
              <a:endCxn id="37" idx="0"/>
            </p:cNvCxnSpPr>
            <p:nvPr/>
          </p:nvCxnSpPr>
          <p:spPr>
            <a:xfrm flipH="1">
              <a:off x="9578871" y="5036965"/>
              <a:ext cx="394073" cy="4180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487428" y="3553936"/>
            <a:ext cx="307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Пример поиска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пусть </a:t>
            </a:r>
            <a:r>
              <a:rPr lang="en-US" i="1" dirty="0" smtClean="0"/>
              <a:t>X = 8</a:t>
            </a:r>
            <a:endParaRPr lang="en-US" i="1" dirty="0"/>
          </a:p>
        </p:txBody>
      </p:sp>
      <p:sp>
        <p:nvSpPr>
          <p:cNvPr id="89" name="TextBox 88"/>
          <p:cNvSpPr txBox="1"/>
          <p:nvPr/>
        </p:nvSpPr>
        <p:spPr>
          <a:xfrm>
            <a:off x="2017288" y="407937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X &gt; 10 </a:t>
            </a:r>
            <a:r>
              <a:rPr lang="ru-RU" dirty="0" smtClean="0"/>
              <a:t>нет =</a:t>
            </a:r>
            <a:r>
              <a:rPr lang="en-US" dirty="0" smtClean="0"/>
              <a:t>&gt; </a:t>
            </a:r>
            <a:r>
              <a:rPr lang="ru-RU" dirty="0" smtClean="0"/>
              <a:t>идем влево</a:t>
            </a:r>
            <a:endParaRPr lang="en-US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2017288" y="4516397"/>
            <a:ext cx="276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en-US" dirty="0" smtClean="0"/>
              <a:t>X &gt; 6 </a:t>
            </a:r>
            <a:r>
              <a:rPr lang="ru-RU" dirty="0" smtClean="0"/>
              <a:t>да =</a:t>
            </a:r>
            <a:r>
              <a:rPr lang="en-US" dirty="0" smtClean="0"/>
              <a:t>&gt; </a:t>
            </a:r>
            <a:r>
              <a:rPr lang="ru-RU" dirty="0" smtClean="0"/>
              <a:t>идем вправо</a:t>
            </a:r>
            <a:endParaRPr lang="en-US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2017288" y="4938177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en-US" dirty="0" smtClean="0"/>
              <a:t>X = 8 </a:t>
            </a:r>
            <a:r>
              <a:rPr lang="ru-RU" dirty="0" smtClean="0"/>
              <a:t>да 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8797654" y="3484637"/>
            <a:ext cx="609599" cy="5864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97" name="Овал 96"/>
          <p:cNvSpPr/>
          <p:nvPr/>
        </p:nvSpPr>
        <p:spPr>
          <a:xfrm>
            <a:off x="7666272" y="4561740"/>
            <a:ext cx="609599" cy="5864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cxnSp>
        <p:nvCxnSpPr>
          <p:cNvPr id="98" name="Прямая соединительная линия 97"/>
          <p:cNvCxnSpPr>
            <a:stCxn id="96" idx="3"/>
            <a:endCxn id="97" idx="7"/>
          </p:cNvCxnSpPr>
          <p:nvPr/>
        </p:nvCxnSpPr>
        <p:spPr>
          <a:xfrm flipH="1">
            <a:off x="8186597" y="3985174"/>
            <a:ext cx="700331" cy="66244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8188055" y="5455029"/>
            <a:ext cx="609599" cy="5864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cxnSp>
        <p:nvCxnSpPr>
          <p:cNvPr id="100" name="Прямая соединительная линия 99"/>
          <p:cNvCxnSpPr>
            <a:stCxn id="97" idx="5"/>
            <a:endCxn id="99" idx="0"/>
          </p:cNvCxnSpPr>
          <p:nvPr/>
        </p:nvCxnSpPr>
        <p:spPr>
          <a:xfrm>
            <a:off x="8186597" y="5062277"/>
            <a:ext cx="306258" cy="39275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3228322" y="4963489"/>
            <a:ext cx="61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ВСЁ!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71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5" grpId="0" animBg="1"/>
      <p:bldP spid="21" grpId="0" animBg="1"/>
      <p:bldP spid="22" grpId="0" animBg="1"/>
      <p:bldP spid="10" grpId="0"/>
      <p:bldP spid="88" grpId="0"/>
      <p:bldP spid="89" grpId="0"/>
      <p:bldP spid="90" grpId="0"/>
      <p:bldP spid="91" grpId="0"/>
      <p:bldP spid="96" grpId="0" animBg="1"/>
      <p:bldP spid="97" grpId="0" animBg="1"/>
      <p:bldP spid="99" grpId="0" animBg="1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Tree</a:t>
            </a:r>
            <a:r>
              <a:rPr lang="ru-RU" dirty="0" smtClean="0"/>
              <a:t>. </a:t>
            </a:r>
            <a:r>
              <a:rPr lang="en-US" dirty="0" smtClean="0"/>
              <a:t>Balance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3790" y="1084774"/>
            <a:ext cx="5204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Балансировка – уменьшение высоты дерева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81085" y="2078749"/>
            <a:ext cx="144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БЫСТРЫЙ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ПОИСК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70" y="1014289"/>
            <a:ext cx="1156631" cy="1156631"/>
          </a:xfrm>
          <a:prstGeom prst="rect">
            <a:avLst/>
          </a:prstGeom>
        </p:spPr>
      </p:pic>
      <p:grpSp>
        <p:nvGrpSpPr>
          <p:cNvPr id="164" name="Группа 163"/>
          <p:cNvGrpSpPr/>
          <p:nvPr/>
        </p:nvGrpSpPr>
        <p:grpSpPr>
          <a:xfrm>
            <a:off x="423790" y="1904877"/>
            <a:ext cx="2787180" cy="4040905"/>
            <a:chOff x="423790" y="1904877"/>
            <a:chExt cx="2787180" cy="4040905"/>
          </a:xfrm>
        </p:grpSpPr>
        <p:sp>
          <p:nvSpPr>
            <p:cNvPr id="28" name="Овал 27"/>
            <p:cNvSpPr/>
            <p:nvPr/>
          </p:nvSpPr>
          <p:spPr>
            <a:xfrm>
              <a:off x="423790" y="1904877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4</a:t>
              </a:r>
              <a:endParaRPr lang="ru-RU" sz="1400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949756" y="2569462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6</a:t>
              </a:r>
              <a:endParaRPr lang="ru-RU" sz="1400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043227" y="3854983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10</a:t>
              </a:r>
              <a:endParaRPr lang="ru-RU" sz="1400" dirty="0"/>
            </a:p>
          </p:txBody>
        </p:sp>
        <p:cxnSp>
          <p:nvCxnSpPr>
            <p:cNvPr id="31" name="Прямая соединительная линия 30"/>
            <p:cNvCxnSpPr>
              <a:stCxn id="28" idx="5"/>
              <a:endCxn id="29" idx="1"/>
            </p:cNvCxnSpPr>
            <p:nvPr/>
          </p:nvCxnSpPr>
          <p:spPr>
            <a:xfrm>
              <a:off x="872730" y="2329125"/>
              <a:ext cx="154052" cy="313126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30" idx="4"/>
              <a:endCxn id="37" idx="0"/>
            </p:cNvCxnSpPr>
            <p:nvPr/>
          </p:nvCxnSpPr>
          <p:spPr>
            <a:xfrm>
              <a:off x="2306210" y="4352020"/>
              <a:ext cx="0" cy="355921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1376050" y="5375956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15</a:t>
              </a:r>
              <a:endParaRPr lang="ru-RU" sz="1400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491171" y="3234047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8</a:t>
              </a:r>
              <a:endParaRPr lang="ru-RU" sz="1400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685004" y="5448745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21</a:t>
              </a:r>
              <a:endParaRPr lang="ru-RU" sz="1400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43227" y="4707941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18</a:t>
              </a:r>
              <a:endParaRPr lang="ru-RU" sz="1400" dirty="0"/>
            </a:p>
          </p:txBody>
        </p:sp>
        <p:cxnSp>
          <p:nvCxnSpPr>
            <p:cNvPr id="38" name="Прямая соединительная линия 37"/>
            <p:cNvCxnSpPr>
              <a:stCxn id="37" idx="3"/>
              <a:endCxn id="34" idx="7"/>
            </p:cNvCxnSpPr>
            <p:nvPr/>
          </p:nvCxnSpPr>
          <p:spPr>
            <a:xfrm flipH="1">
              <a:off x="1824990" y="5132189"/>
              <a:ext cx="295263" cy="316556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29" idx="5"/>
              <a:endCxn id="35" idx="1"/>
            </p:cNvCxnSpPr>
            <p:nvPr/>
          </p:nvCxnSpPr>
          <p:spPr>
            <a:xfrm>
              <a:off x="1398696" y="2993710"/>
              <a:ext cx="169501" cy="313126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37" idx="5"/>
              <a:endCxn id="36" idx="1"/>
            </p:cNvCxnSpPr>
            <p:nvPr/>
          </p:nvCxnSpPr>
          <p:spPr>
            <a:xfrm>
              <a:off x="2492167" y="5132189"/>
              <a:ext cx="269863" cy="389345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5" idx="5"/>
              <a:endCxn id="30" idx="1"/>
            </p:cNvCxnSpPr>
            <p:nvPr/>
          </p:nvCxnSpPr>
          <p:spPr>
            <a:xfrm>
              <a:off x="1940111" y="3658295"/>
              <a:ext cx="180142" cy="269477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/>
          <p:cNvGrpSpPr/>
          <p:nvPr/>
        </p:nvGrpSpPr>
        <p:grpSpPr>
          <a:xfrm>
            <a:off x="3432672" y="1897202"/>
            <a:ext cx="3163335" cy="3307776"/>
            <a:chOff x="3432672" y="1897202"/>
            <a:chExt cx="3163335" cy="3307776"/>
          </a:xfrm>
        </p:grpSpPr>
        <p:sp>
          <p:nvSpPr>
            <p:cNvPr id="75" name="Овал 74"/>
            <p:cNvSpPr/>
            <p:nvPr/>
          </p:nvSpPr>
          <p:spPr>
            <a:xfrm>
              <a:off x="3432672" y="2558838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4</a:t>
              </a:r>
              <a:endParaRPr lang="ru-RU" sz="1400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187353" y="1897202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6</a:t>
              </a:r>
              <a:endParaRPr lang="ru-RU" sz="1400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227176" y="3234045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8</a:t>
              </a:r>
              <a:endParaRPr lang="ru-RU" sz="1400" dirty="0"/>
            </a:p>
          </p:txBody>
        </p:sp>
        <p:cxnSp>
          <p:nvCxnSpPr>
            <p:cNvPr id="78" name="Прямая соединительная линия 77"/>
            <p:cNvCxnSpPr>
              <a:stCxn id="75" idx="7"/>
              <a:endCxn id="76" idx="3"/>
            </p:cNvCxnSpPr>
            <p:nvPr/>
          </p:nvCxnSpPr>
          <p:spPr>
            <a:xfrm flipV="1">
              <a:off x="3881612" y="2321450"/>
              <a:ext cx="382767" cy="310177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stCxn id="81" idx="5"/>
              <a:endCxn id="83" idx="0"/>
            </p:cNvCxnSpPr>
            <p:nvPr/>
          </p:nvCxnSpPr>
          <p:spPr>
            <a:xfrm>
              <a:off x="5297210" y="3011018"/>
              <a:ext cx="340009" cy="843965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/>
            <p:cNvSpPr/>
            <p:nvPr/>
          </p:nvSpPr>
          <p:spPr>
            <a:xfrm>
              <a:off x="4490159" y="4707941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15</a:t>
              </a:r>
              <a:endParaRPr lang="ru-RU" sz="1400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848270" y="2586770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10</a:t>
              </a:r>
              <a:endParaRPr lang="ru-RU" sz="1400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6070041" y="4707941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21</a:t>
              </a:r>
              <a:endParaRPr lang="ru-RU" sz="1400" dirty="0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374236" y="3854983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18</a:t>
              </a:r>
              <a:endParaRPr lang="ru-RU" sz="1400" dirty="0"/>
            </a:p>
          </p:txBody>
        </p:sp>
        <p:cxnSp>
          <p:nvCxnSpPr>
            <p:cNvPr id="84" name="Прямая соединительная линия 83"/>
            <p:cNvCxnSpPr>
              <a:stCxn id="83" idx="3"/>
              <a:endCxn id="80" idx="0"/>
            </p:cNvCxnSpPr>
            <p:nvPr/>
          </p:nvCxnSpPr>
          <p:spPr>
            <a:xfrm flipH="1">
              <a:off x="4753142" y="4279231"/>
              <a:ext cx="698120" cy="428710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stCxn id="76" idx="5"/>
              <a:endCxn id="81" idx="1"/>
            </p:cNvCxnSpPr>
            <p:nvPr/>
          </p:nvCxnSpPr>
          <p:spPr>
            <a:xfrm>
              <a:off x="4636293" y="2321450"/>
              <a:ext cx="289003" cy="338109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stCxn id="83" idx="5"/>
              <a:endCxn id="82" idx="0"/>
            </p:cNvCxnSpPr>
            <p:nvPr/>
          </p:nvCxnSpPr>
          <p:spPr>
            <a:xfrm>
              <a:off x="5823176" y="4279231"/>
              <a:ext cx="509848" cy="428710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>
              <a:stCxn id="81" idx="3"/>
              <a:endCxn id="77" idx="7"/>
            </p:cNvCxnSpPr>
            <p:nvPr/>
          </p:nvCxnSpPr>
          <p:spPr>
            <a:xfrm flipH="1">
              <a:off x="4676116" y="3011018"/>
              <a:ext cx="249180" cy="295816"/>
            </a:xfrm>
            <a:prstGeom prst="line">
              <a:avLst/>
            </a:prstGeom>
            <a:solidFill>
              <a:schemeClr val="accent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6769517" y="1943159"/>
            <a:ext cx="3165214" cy="1860712"/>
            <a:chOff x="6769517" y="1943159"/>
            <a:chExt cx="3165214" cy="1860712"/>
          </a:xfrm>
        </p:grpSpPr>
        <p:sp>
          <p:nvSpPr>
            <p:cNvPr id="132" name="Овал 131"/>
            <p:cNvSpPr/>
            <p:nvPr/>
          </p:nvSpPr>
          <p:spPr>
            <a:xfrm>
              <a:off x="6769517" y="3296043"/>
              <a:ext cx="525966" cy="497037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4</a:t>
              </a:r>
              <a:endParaRPr lang="ru-RU" sz="1400" dirty="0"/>
            </a:p>
          </p:txBody>
        </p:sp>
        <p:grpSp>
          <p:nvGrpSpPr>
            <p:cNvPr id="166" name="Группа 165"/>
            <p:cNvGrpSpPr/>
            <p:nvPr/>
          </p:nvGrpSpPr>
          <p:grpSpPr>
            <a:xfrm>
              <a:off x="7032500" y="1943159"/>
              <a:ext cx="2902231" cy="1860712"/>
              <a:chOff x="7032500" y="1943159"/>
              <a:chExt cx="2902231" cy="1860712"/>
            </a:xfrm>
          </p:grpSpPr>
          <p:sp>
            <p:nvSpPr>
              <p:cNvPr id="130" name="Овал 129"/>
              <p:cNvSpPr/>
              <p:nvPr/>
            </p:nvSpPr>
            <p:spPr>
              <a:xfrm>
                <a:off x="7369363" y="2604795"/>
                <a:ext cx="525966" cy="4970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6</a:t>
                </a:r>
                <a:endParaRPr lang="ru-RU" sz="1400" dirty="0"/>
              </a:p>
            </p:txBody>
          </p:sp>
          <p:sp>
            <p:nvSpPr>
              <p:cNvPr id="131" name="Овал 130"/>
              <p:cNvSpPr/>
              <p:nvPr/>
            </p:nvSpPr>
            <p:spPr>
              <a:xfrm>
                <a:off x="8124044" y="1943159"/>
                <a:ext cx="525966" cy="4970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10</a:t>
                </a:r>
                <a:endParaRPr lang="ru-RU" sz="1400" dirty="0"/>
              </a:p>
            </p:txBody>
          </p:sp>
          <p:cxnSp>
            <p:nvCxnSpPr>
              <p:cNvPr id="133" name="Прямая соединительная линия 132"/>
              <p:cNvCxnSpPr>
                <a:stCxn id="130" idx="7"/>
                <a:endCxn id="131" idx="3"/>
              </p:cNvCxnSpPr>
              <p:nvPr/>
            </p:nvCxnSpPr>
            <p:spPr>
              <a:xfrm flipV="1">
                <a:off x="7818303" y="2367407"/>
                <a:ext cx="382767" cy="310177"/>
              </a:xfrm>
              <a:prstGeom prst="line">
                <a:avLst/>
              </a:prstGeom>
              <a:solidFill>
                <a:schemeClr val="accent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>
                <a:stCxn id="136" idx="3"/>
                <a:endCxn id="138" idx="0"/>
              </p:cNvCxnSpPr>
              <p:nvPr/>
            </p:nvCxnSpPr>
            <p:spPr>
              <a:xfrm flipH="1">
                <a:off x="8767676" y="3056975"/>
                <a:ext cx="94311" cy="249859"/>
              </a:xfrm>
              <a:prstGeom prst="line">
                <a:avLst/>
              </a:prstGeom>
              <a:solidFill>
                <a:schemeClr val="accent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Овал 134"/>
              <p:cNvSpPr/>
              <p:nvPr/>
            </p:nvSpPr>
            <p:spPr>
              <a:xfrm>
                <a:off x="7679099" y="3295996"/>
                <a:ext cx="525966" cy="4970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15</a:t>
                </a:r>
                <a:endParaRPr lang="ru-RU" sz="1400" dirty="0"/>
              </a:p>
            </p:txBody>
          </p:sp>
          <p:sp>
            <p:nvSpPr>
              <p:cNvPr id="136" name="Овал 135"/>
              <p:cNvSpPr/>
              <p:nvPr/>
            </p:nvSpPr>
            <p:spPr>
              <a:xfrm>
                <a:off x="8784961" y="2632727"/>
                <a:ext cx="525966" cy="4970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18</a:t>
                </a:r>
                <a:endParaRPr lang="ru-RU" sz="1400" dirty="0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9408765" y="3306834"/>
                <a:ext cx="525966" cy="4970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21</a:t>
                </a:r>
                <a:endParaRPr lang="ru-RU" sz="1400" dirty="0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8504693" y="3306834"/>
                <a:ext cx="525966" cy="497037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/>
                  <a:t>15</a:t>
                </a:r>
                <a:endParaRPr lang="ru-RU" sz="1400" dirty="0"/>
              </a:p>
            </p:txBody>
          </p:sp>
          <p:cxnSp>
            <p:nvCxnSpPr>
              <p:cNvPr id="139" name="Прямая соединительная линия 138"/>
              <p:cNvCxnSpPr>
                <a:stCxn id="130" idx="5"/>
                <a:endCxn id="135" idx="0"/>
              </p:cNvCxnSpPr>
              <p:nvPr/>
            </p:nvCxnSpPr>
            <p:spPr>
              <a:xfrm>
                <a:off x="7818303" y="3029043"/>
                <a:ext cx="123779" cy="266953"/>
              </a:xfrm>
              <a:prstGeom prst="line">
                <a:avLst/>
              </a:prstGeom>
              <a:solidFill>
                <a:schemeClr val="accent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>
                <a:stCxn id="131" idx="5"/>
                <a:endCxn id="136" idx="1"/>
              </p:cNvCxnSpPr>
              <p:nvPr/>
            </p:nvCxnSpPr>
            <p:spPr>
              <a:xfrm>
                <a:off x="8572984" y="2367407"/>
                <a:ext cx="289003" cy="338109"/>
              </a:xfrm>
              <a:prstGeom prst="line">
                <a:avLst/>
              </a:prstGeom>
              <a:solidFill>
                <a:schemeClr val="accent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>
                <a:stCxn id="136" idx="5"/>
                <a:endCxn id="137" idx="0"/>
              </p:cNvCxnSpPr>
              <p:nvPr/>
            </p:nvCxnSpPr>
            <p:spPr>
              <a:xfrm>
                <a:off x="9233901" y="3056975"/>
                <a:ext cx="437847" cy="249859"/>
              </a:xfrm>
              <a:prstGeom prst="line">
                <a:avLst/>
              </a:prstGeom>
              <a:solidFill>
                <a:schemeClr val="accent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>
                <a:stCxn id="130" idx="3"/>
                <a:endCxn id="132" idx="0"/>
              </p:cNvCxnSpPr>
              <p:nvPr/>
            </p:nvCxnSpPr>
            <p:spPr>
              <a:xfrm flipH="1">
                <a:off x="7032500" y="3029043"/>
                <a:ext cx="413889" cy="267000"/>
              </a:xfrm>
              <a:prstGeom prst="line">
                <a:avLst/>
              </a:prstGeom>
              <a:solidFill>
                <a:schemeClr val="accent1"/>
              </a:solidFill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8" name="Прямая соединительная линия 157"/>
          <p:cNvCxnSpPr/>
          <p:nvPr/>
        </p:nvCxnSpPr>
        <p:spPr>
          <a:xfrm>
            <a:off x="338667" y="2476538"/>
            <a:ext cx="9939866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327277" y="3181904"/>
            <a:ext cx="9939866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360585" y="3839743"/>
            <a:ext cx="9939866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404303" y="4493586"/>
            <a:ext cx="9939866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404303" y="5290467"/>
            <a:ext cx="9939866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754154" y="6152036"/>
            <a:ext cx="85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плохая</a:t>
            </a:r>
            <a:endParaRPr lang="ru-RU" dirty="0"/>
          </a:p>
        </p:txBody>
      </p:sp>
      <p:sp>
        <p:nvSpPr>
          <p:cNvPr id="168" name="TextBox 167"/>
          <p:cNvSpPr txBox="1"/>
          <p:nvPr/>
        </p:nvSpPr>
        <p:spPr>
          <a:xfrm>
            <a:off x="5114530" y="6152036"/>
            <a:ext cx="98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средняя</a:t>
            </a:r>
            <a:endParaRPr lang="ru-RU" dirty="0"/>
          </a:p>
        </p:txBody>
      </p:sp>
      <p:sp>
        <p:nvSpPr>
          <p:cNvPr id="169" name="TextBox 168"/>
          <p:cNvSpPr txBox="1"/>
          <p:nvPr/>
        </p:nvSpPr>
        <p:spPr>
          <a:xfrm>
            <a:off x="8064111" y="6152036"/>
            <a:ext cx="123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идеальная</a:t>
            </a:r>
            <a:endParaRPr lang="ru-RU" dirty="0"/>
          </a:p>
        </p:txBody>
      </p:sp>
      <p:cxnSp>
        <p:nvCxnSpPr>
          <p:cNvPr id="171" name="Прямая соединительная линия 170"/>
          <p:cNvCxnSpPr/>
          <p:nvPr/>
        </p:nvCxnSpPr>
        <p:spPr>
          <a:xfrm>
            <a:off x="360585" y="3840815"/>
            <a:ext cx="9939866" cy="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8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67" grpId="0"/>
      <p:bldP spid="168" grpId="0"/>
      <p:bldP spid="1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raph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487194" y="1705893"/>
            <a:ext cx="5204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Дерево без дочерних, родительских и корневого узлов.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Данные свободно организованы в виде узлов (вершин) и дуг (ребер)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Любой узел может иметь произвольное число входящих и исходящих ребер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Самая гибкая из всех структур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Пример</a:t>
            </a:r>
            <a:r>
              <a:rPr lang="en-US" dirty="0" smtClean="0"/>
              <a:t>: </a:t>
            </a:r>
            <a:r>
              <a:rPr lang="ru-RU" dirty="0" smtClean="0"/>
              <a:t>узлы люди, а ребра – дружеские связи</a:t>
            </a:r>
          </a:p>
        </p:txBody>
      </p:sp>
      <p:sp>
        <p:nvSpPr>
          <p:cNvPr id="5" name="Овал 4"/>
          <p:cNvSpPr/>
          <p:nvPr/>
        </p:nvSpPr>
        <p:spPr>
          <a:xfrm>
            <a:off x="6870492" y="3827905"/>
            <a:ext cx="555051" cy="549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63" name="Овал 62"/>
          <p:cNvSpPr/>
          <p:nvPr/>
        </p:nvSpPr>
        <p:spPr>
          <a:xfrm>
            <a:off x="8203644" y="2130759"/>
            <a:ext cx="555051" cy="549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ru-RU" sz="2400" dirty="0"/>
          </a:p>
        </p:txBody>
      </p:sp>
      <p:sp>
        <p:nvSpPr>
          <p:cNvPr id="64" name="Овал 63"/>
          <p:cNvSpPr/>
          <p:nvPr/>
        </p:nvSpPr>
        <p:spPr>
          <a:xfrm>
            <a:off x="9799682" y="3827905"/>
            <a:ext cx="555051" cy="549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5" idx="7"/>
            <a:endCxn id="63" idx="3"/>
          </p:cNvCxnSpPr>
          <p:nvPr/>
        </p:nvCxnSpPr>
        <p:spPr>
          <a:xfrm flipV="1">
            <a:off x="7344258" y="2599669"/>
            <a:ext cx="940671" cy="130868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3" idx="5"/>
            <a:endCxn id="64" idx="1"/>
          </p:cNvCxnSpPr>
          <p:nvPr/>
        </p:nvCxnSpPr>
        <p:spPr>
          <a:xfrm>
            <a:off x="8677410" y="2599669"/>
            <a:ext cx="1203557" cy="13086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6"/>
            <a:endCxn id="64" idx="2"/>
          </p:cNvCxnSpPr>
          <p:nvPr/>
        </p:nvCxnSpPr>
        <p:spPr>
          <a:xfrm>
            <a:off x="7425543" y="4102586"/>
            <a:ext cx="23741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10008523" y="3908357"/>
            <a:ext cx="913431" cy="308043"/>
          </a:xfrm>
          <a:prstGeom prst="arc">
            <a:avLst>
              <a:gd name="adj1" fmla="val 13191291"/>
              <a:gd name="adj2" fmla="val 8294208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70492" y="2680121"/>
            <a:ext cx="60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дуга</a:t>
            </a:r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9438149" y="256267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ребро</a:t>
            </a: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10938934" y="3254013"/>
            <a:ext cx="72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петля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344258" y="3049453"/>
            <a:ext cx="326542" cy="3033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8" idx="2"/>
          </p:cNvCxnSpPr>
          <p:nvPr/>
        </p:nvCxnSpPr>
        <p:spPr>
          <a:xfrm flipH="1">
            <a:off x="9438149" y="2932007"/>
            <a:ext cx="394500" cy="32200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0921954" y="3623345"/>
            <a:ext cx="160913" cy="2850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58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" grpId="0" animBg="1"/>
      <p:bldP spid="63" grpId="0" animBg="1"/>
      <p:bldP spid="64" grpId="0" animBg="1"/>
      <p:bldP spid="14" grpId="0" animBg="1"/>
      <p:bldP spid="15" grpId="0"/>
      <p:bldP spid="88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Hash Table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817" y="1118074"/>
            <a:ext cx="7636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accent1"/>
                </a:solidFill>
              </a:rPr>
              <a:t>Хеш-функция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hash</a:t>
            </a:r>
            <a:r>
              <a:rPr lang="ru-RU" dirty="0"/>
              <a:t> — «превращать в фарш», «мешанина</a:t>
            </a:r>
            <a:r>
              <a:rPr lang="ru-RU" dirty="0" smtClean="0"/>
              <a:t>»), </a:t>
            </a:r>
            <a:r>
              <a:rPr lang="ru-RU" dirty="0"/>
              <a:t>или функция свёртки — функция, осуществляющая преобразование </a:t>
            </a:r>
            <a:r>
              <a:rPr lang="ru-RU" dirty="0" smtClean="0"/>
              <a:t>входных данных произвольной длины в выходную строку установленной длины, выполняемое определённым алгоритмом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35821"/>
              </p:ext>
            </p:extLst>
          </p:nvPr>
        </p:nvGraphicFramePr>
        <p:xfrm>
          <a:off x="5026096" y="2757720"/>
          <a:ext cx="2880000" cy="32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5069268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914925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875768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4264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37948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85977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4902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26074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49959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7" y="3186465"/>
            <a:ext cx="866470" cy="13083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36658" y="3564927"/>
            <a:ext cx="88053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f(x)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84831" y="3675384"/>
            <a:ext cx="801409" cy="529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16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96" y="3825877"/>
            <a:ext cx="511104" cy="772741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 rot="1109858">
            <a:off x="4331402" y="4029373"/>
            <a:ext cx="833632" cy="28626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1229745" y="3846902"/>
            <a:ext cx="419526" cy="2472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708389" y="3840648"/>
            <a:ext cx="795388" cy="2597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01023" y="4960227"/>
            <a:ext cx="88053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f(x)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421854" y="5076611"/>
            <a:ext cx="801409" cy="529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25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735330">
            <a:off x="4235151" y="5457400"/>
            <a:ext cx="1623113" cy="28626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194110" y="5242202"/>
            <a:ext cx="419526" cy="2472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672754" y="5235948"/>
            <a:ext cx="795388" cy="2597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36" y="4699465"/>
            <a:ext cx="761135" cy="107296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682" y="5315715"/>
            <a:ext cx="491487" cy="692845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8290548" y="1118074"/>
            <a:ext cx="37151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chemeClr val="accent1"/>
                </a:solidFill>
              </a:rPr>
              <a:t>Хеш</a:t>
            </a:r>
            <a:r>
              <a:rPr lang="ru-RU" dirty="0" smtClean="0">
                <a:solidFill>
                  <a:schemeClr val="accent1"/>
                </a:solidFill>
              </a:rPr>
              <a:t>-коллизия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одинаковый </a:t>
            </a:r>
            <a:r>
              <a:rPr lang="ru-RU" dirty="0" err="1" smtClean="0"/>
              <a:t>хэш</a:t>
            </a:r>
            <a:r>
              <a:rPr lang="ru-RU" dirty="0" smtClean="0"/>
              <a:t> код для разных входных данных (</a:t>
            </a:r>
            <a:r>
              <a:rPr lang="ru-RU" u="sng" dirty="0" err="1" smtClean="0"/>
              <a:t>проблемика</a:t>
            </a:r>
            <a:r>
              <a:rPr lang="ru-RU" dirty="0" smtClean="0"/>
              <a:t>)  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624667" y="2996272"/>
            <a:ext cx="3223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Используются для реализации словарей и множеств.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711849" y="5103017"/>
            <a:ext cx="32306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Требуется выделение очень большого блока непрерывной памяти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708929" y="3921475"/>
            <a:ext cx="3182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Вставка и удаление элементов быстрее, чем в деревьях</a:t>
            </a:r>
          </a:p>
        </p:txBody>
      </p:sp>
      <p:sp>
        <p:nvSpPr>
          <p:cNvPr id="43" name="Плюс 42"/>
          <p:cNvSpPr/>
          <p:nvPr/>
        </p:nvSpPr>
        <p:spPr>
          <a:xfrm>
            <a:off x="8354718" y="3144633"/>
            <a:ext cx="323614" cy="32185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Минус 43"/>
          <p:cNvSpPr/>
          <p:nvPr/>
        </p:nvSpPr>
        <p:spPr>
          <a:xfrm>
            <a:off x="8302832" y="5201048"/>
            <a:ext cx="471798" cy="39171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люс 44"/>
          <p:cNvSpPr/>
          <p:nvPr/>
        </p:nvSpPr>
        <p:spPr>
          <a:xfrm>
            <a:off x="8354718" y="4041573"/>
            <a:ext cx="323614" cy="32185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5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4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/>
          </a:bodyPr>
          <a:lstStyle/>
          <a:p>
            <a:r>
              <a:rPr lang="ru-RU" dirty="0" smtClean="0"/>
              <a:t>Итоги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41661" y="1096841"/>
            <a:ext cx="81085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Структуры данных определяют конкретные способы организации элементов в памяти компьютера.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Разные структуры требуют разных операций для хранения, удаления, поиска и обхода хранящихся данных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Каждый раз необходимо выбирать, какую структуру данных использовать в соответствии с текущей ситуацией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Любой узел может иметь произвольное число входящих и исходящих ребер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133" y="1331180"/>
            <a:ext cx="3321051" cy="23114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92650" y="4097662"/>
            <a:ext cx="723053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Вместо структур данных, лучше иметь дело с АТД (абстрактными типами данных). Они освобождают код от деталей, связанных с обработкой данных.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Не изобретаем велосипед, пользуемся </a:t>
            </a:r>
            <a:r>
              <a:rPr lang="en-US" dirty="0"/>
              <a:t>Generic Collections (</a:t>
            </a:r>
            <a:r>
              <a:rPr lang="ru-RU" dirty="0"/>
              <a:t>обобщенными коллекциями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68" y="4298847"/>
            <a:ext cx="3781137" cy="21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5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5" y="38859"/>
            <a:ext cx="8248597" cy="876822"/>
          </a:xfrm>
        </p:spPr>
        <p:txBody>
          <a:bodyPr>
            <a:normAutofit/>
          </a:bodyPr>
          <a:lstStyle/>
          <a:p>
            <a:r>
              <a:rPr lang="ru-RU" dirty="0" smtClean="0"/>
              <a:t>Итоги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59346" y="2425271"/>
            <a:ext cx="520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Вещи</a:t>
            </a:r>
            <a:r>
              <a:rPr lang="en-US" dirty="0" smtClean="0"/>
              <a:t>, </a:t>
            </a:r>
            <a:r>
              <a:rPr lang="ru-RU" dirty="0" smtClean="0"/>
              <a:t>которые </a:t>
            </a:r>
            <a:r>
              <a:rPr lang="ru-RU" dirty="0" err="1"/>
              <a:t>Л</a:t>
            </a:r>
            <a:r>
              <a:rPr lang="ru-RU" dirty="0" err="1" smtClean="0"/>
              <a:t>осяш</a:t>
            </a:r>
            <a:r>
              <a:rPr lang="ru-RU" dirty="0" smtClean="0"/>
              <a:t> собирается взять в поход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0436" y="1869537"/>
            <a:ext cx="43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какой структуре данных хранить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59346" y="2911253"/>
            <a:ext cx="419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Тарелки</a:t>
            </a:r>
            <a:r>
              <a:rPr lang="en-US" dirty="0" smtClean="0"/>
              <a:t>,</a:t>
            </a:r>
            <a:r>
              <a:rPr lang="ru-RU" dirty="0" smtClean="0"/>
              <a:t> у </a:t>
            </a:r>
            <a:r>
              <a:rPr lang="ru-RU" dirty="0" err="1" smtClean="0"/>
              <a:t>Совуньи</a:t>
            </a:r>
            <a:r>
              <a:rPr lang="ru-RU" dirty="0" smtClean="0"/>
              <a:t> на кухне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59348" y="3470772"/>
            <a:ext cx="5209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Сверла у </a:t>
            </a:r>
            <a:r>
              <a:rPr lang="ru-RU" dirty="0" err="1" smtClean="0"/>
              <a:t>Пина</a:t>
            </a:r>
            <a:r>
              <a:rPr lang="ru-RU" dirty="0" smtClean="0"/>
              <a:t> в коробке (все разного размера)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60341" y="3985934"/>
            <a:ext cx="546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Товарищи, с которыми Нюша собирается погулять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59346" y="4552731"/>
            <a:ext cx="377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Поле для морского боя </a:t>
            </a:r>
            <a:r>
              <a:rPr lang="ru-RU" dirty="0" err="1" smtClean="0"/>
              <a:t>Бараша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59345" y="5119528"/>
            <a:ext cx="546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Стоимость музыкальных инструментов Кар-</a:t>
            </a:r>
            <a:r>
              <a:rPr lang="ru-RU" dirty="0" err="1" smtClean="0"/>
              <a:t>Карыч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26715" y="2411479"/>
            <a:ext cx="536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List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26715" y="2903670"/>
            <a:ext cx="73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Stack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50567" y="3435836"/>
            <a:ext cx="516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Set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26715" y="3988211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Queue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53631" y="4529521"/>
            <a:ext cx="742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Array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50567" y="5093663"/>
            <a:ext cx="125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Dictionary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4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Plan</a:t>
            </a:r>
            <a:endParaRPr lang="ru-RU" sz="6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9620"/>
            <a:ext cx="62589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Абстрактные типы данных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Структуры данных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461" y="1776990"/>
            <a:ext cx="4942139" cy="34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92" y="404"/>
            <a:ext cx="7133598" cy="6857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1403" y="2255047"/>
            <a:ext cx="77724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3755-68AB-4937-85B2-BCD6C59A786C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7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261"/>
            <a:ext cx="5682762" cy="876822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efinitions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0268" y="64223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0747" y="1965860"/>
            <a:ext cx="511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Абстрактный тип данных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 интерфейс для работы с данными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скрывает подробности хранения данных в памяти и управления ими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2639" y="4074134"/>
            <a:ext cx="24048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Примитивные типы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Список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Словарь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Стек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Очередь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Множество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3199" y="1965860"/>
            <a:ext cx="511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2"/>
                </a:solidFill>
              </a:rPr>
              <a:t>Структуры данных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 описывают как данные организованы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как к ним получить доступ в памяти компьютера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6413" y="4046608"/>
            <a:ext cx="23738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Массив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Связный список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Двусвязный список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Дерево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Граф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Хеш-таблица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747" y="5964171"/>
            <a:ext cx="23302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2"/>
                </a:solidFill>
              </a:rPr>
              <a:t>что писать в </a:t>
            </a:r>
            <a:r>
              <a:rPr lang="ru-RU" dirty="0" smtClean="0">
                <a:solidFill>
                  <a:schemeClr val="accent2"/>
                </a:solidFill>
              </a:rPr>
              <a:t>коде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72222" y="5942690"/>
            <a:ext cx="282186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accent2"/>
                </a:solidFill>
              </a:rPr>
              <a:t>как </a:t>
            </a:r>
            <a:r>
              <a:rPr lang="ru-RU" dirty="0" smtClean="0">
                <a:solidFill>
                  <a:schemeClr val="accent2"/>
                </a:solidFill>
              </a:rPr>
              <a:t>есть на самом деле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747" y="1291535"/>
            <a:ext cx="1079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Тип данных </a:t>
            </a:r>
            <a:r>
              <a:rPr lang="ru-RU" dirty="0" smtClean="0"/>
              <a:t>— </a:t>
            </a:r>
            <a:r>
              <a:rPr lang="ru-RU" dirty="0"/>
              <a:t>множество значений и операций над этими </a:t>
            </a:r>
            <a:r>
              <a:rPr lang="ru-RU" dirty="0" smtClean="0"/>
              <a:t>значениями (например, болт можно вкрутить)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07465" y="2016662"/>
            <a:ext cx="27705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(обобщенные коллекции)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7" y="38859"/>
            <a:ext cx="4396263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List&lt;T&gt; vs Array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9737" y="1764964"/>
            <a:ext cx="8591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std.Add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ru-RU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());         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добавить элемент 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в конец списка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countStd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ru-RU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std.Count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   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количество элементов в списке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std.RemoveAt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);                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удалить элемент в указанной позиции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ru-RU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[0];       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получить элемент по 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индексу</a:t>
            </a: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[0]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Student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      	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установить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элемент 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в указанную позицию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std.Sort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отсортировать список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7" y="4647352"/>
            <a:ext cx="3786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Произвольные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endParaRPr lang="ru-RU" dirty="0" smtClean="0">
              <a:solidFill>
                <a:schemeClr val="accent1"/>
              </a:solidFill>
            </a:endParaRPr>
          </a:p>
          <a:p>
            <a:pPr marL="719138" indent="-3635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Извлечение</a:t>
            </a:r>
          </a:p>
          <a:p>
            <a:pPr marL="719138" indent="-3635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Вставка (у массива нет)</a:t>
            </a:r>
          </a:p>
          <a:p>
            <a:pPr marL="719138" indent="-3635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Удаление (у массива нет)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737" y="1259887"/>
            <a:ext cx="692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Список</a:t>
            </a:r>
            <a:r>
              <a:rPr lang="ru-RU" dirty="0" smtClean="0"/>
              <a:t> - похож на массив, наиболее </a:t>
            </a:r>
            <a:r>
              <a:rPr lang="ru-RU" dirty="0"/>
              <a:t>часто используемая </a:t>
            </a:r>
            <a:r>
              <a:rPr lang="ru-RU" dirty="0" smtClean="0"/>
              <a:t>коллекция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2965" y="5062850"/>
            <a:ext cx="53510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Ещё существует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SortedList</a:t>
            </a:r>
            <a:r>
              <a:rPr lang="en-US" dirty="0" smtClean="0"/>
              <a:t>&lt;&gt;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Элементы всегда хранятся в упорядоченном виде =</a:t>
            </a:r>
            <a:r>
              <a:rPr lang="en-US" dirty="0" smtClean="0"/>
              <a:t>&gt; </a:t>
            </a:r>
            <a:r>
              <a:rPr lang="ru-RU" dirty="0" smtClean="0"/>
              <a:t>нельзя вставить элемент в произвольную позицию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850" y="1845582"/>
            <a:ext cx="26574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6" y="38859"/>
            <a:ext cx="7469663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Dictionary &lt;</a:t>
            </a:r>
            <a:r>
              <a:rPr lang="en-US" dirty="0" err="1" smtClean="0"/>
              <a:t>TKey</a:t>
            </a:r>
            <a:r>
              <a:rPr lang="en-US" dirty="0" smtClean="0"/>
              <a:t>, TValue&gt;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60270" y="1305038"/>
            <a:ext cx="4040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Словарь</a:t>
            </a:r>
            <a:r>
              <a:rPr lang="ru-RU" dirty="0" smtClean="0"/>
              <a:t> – используется для хранения соответствий между двумя объектами</a:t>
            </a:r>
            <a:r>
              <a:rPr lang="en-US" dirty="0" smtClean="0"/>
              <a:t>: </a:t>
            </a:r>
            <a:endParaRPr lang="ru-RU" dirty="0" smtClean="0"/>
          </a:p>
          <a:p>
            <a:pPr marL="896938" indent="-3556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ключом - 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key</a:t>
            </a:r>
            <a:r>
              <a:rPr lang="en-US" dirty="0" smtClean="0"/>
              <a:t> </a:t>
            </a:r>
            <a:endParaRPr lang="ru-RU" dirty="0" smtClean="0"/>
          </a:p>
          <a:p>
            <a:pPr marL="896938" indent="-3556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значением - </a:t>
            </a:r>
            <a:r>
              <a:rPr lang="en-US" sz="160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value</a:t>
            </a:r>
            <a:endParaRPr lang="ru-RU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266" y="5714595"/>
            <a:ext cx="7139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Key</a:t>
            </a:r>
            <a:r>
              <a:rPr lang="en-US" dirty="0" smtClean="0"/>
              <a:t> -  </a:t>
            </a:r>
            <a:r>
              <a:rPr lang="ru-RU" dirty="0" smtClean="0"/>
              <a:t>уникален, нельзя добавить две записи с одинаковым ключом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266" y="1331977"/>
            <a:ext cx="7997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avgMark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Dictionary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avgMark.Add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"Ivanov"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4.6);            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добавление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avgMark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Petrov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3;                 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добавление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avgIvanov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avgMark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"Ivanov"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];  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получение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avgMark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"Ivanov"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5;                 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изменение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обход всего списка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sv-SE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foreach</a:t>
            </a:r>
            <a:r>
              <a:rPr lang="sv-SE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v-SE" sz="1600" dirty="0">
                <a:solidFill>
                  <a:srgbClr val="000000"/>
                </a:solidFill>
                <a:latin typeface="Consolas" panose="020B0609020204030204" pitchFamily="49" charset="0"/>
              </a:rPr>
              <a:t>(var item </a:t>
            </a:r>
            <a:r>
              <a:rPr lang="sv-SE" sz="16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sv-SE" sz="1600" dirty="0">
                <a:solidFill>
                  <a:srgbClr val="000000"/>
                </a:solidFill>
                <a:latin typeface="Consolas" panose="020B0609020204030204" pitchFamily="49" charset="0"/>
              </a:rPr>
              <a:t> avgMark</a:t>
            </a:r>
            <a:r>
              <a:rPr lang="sv-SE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Write (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$"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item.Key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-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item.Value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}, 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count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ru-RU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avgMark.Count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; 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// количество элементов в 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коллекции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avgMark.Remove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"Ivanov"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 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удаление из коллекции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75" y="4144675"/>
            <a:ext cx="2303118" cy="2303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87" y="4018468"/>
            <a:ext cx="2656346" cy="2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0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6" y="38859"/>
            <a:ext cx="2753731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Queue &lt;T&gt;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7012" y="1242069"/>
            <a:ext cx="7539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1"/>
                </a:solidFill>
              </a:rPr>
              <a:t>Очередь</a:t>
            </a:r>
            <a:r>
              <a:rPr lang="ru-RU" sz="2000" dirty="0" smtClean="0"/>
              <a:t> – список элементов по принципу </a:t>
            </a:r>
            <a:r>
              <a:rPr lang="en-US" sz="2000" dirty="0" smtClean="0"/>
              <a:t>FIFO (</a:t>
            </a:r>
            <a:r>
              <a:rPr lang="en-US" sz="2000" dirty="0" err="1" smtClean="0"/>
              <a:t>FirstInFirstOut</a:t>
            </a:r>
            <a:r>
              <a:rPr lang="en-US" sz="2000" dirty="0" smtClean="0"/>
              <a:t>) 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07012" y="1861937"/>
            <a:ext cx="79120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Queue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Child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kindergarten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Queue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Child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kindergarten.Enqueue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Child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Vasya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добавить в конец очереди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kindergarten.Enqueue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Child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Petya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добавить в конец очереди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kindergarten.Enqueue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Child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"Ivan"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добавить в конец очереди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Child</a:t>
            </a: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child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ru-RU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kindergarten.Dequeue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ru-RU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ru-RU" sz="1600" dirty="0">
                <a:solidFill>
                  <a:srgbClr val="008000"/>
                </a:solidFill>
                <a:latin typeface="Consolas" panose="020B0609020204030204" pitchFamily="49" charset="0"/>
              </a:rPr>
              <a:t>удалить из начала очереди</a:t>
            </a: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WriteLine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child.Name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			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WriteLine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kindergarten.Count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endParaRPr lang="ru-RU" sz="1600" dirty="0">
              <a:solidFill>
                <a:srgbClr val="008000"/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969" y="3783666"/>
            <a:ext cx="873816" cy="300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6887" t="100000" b="-18047"/>
          <a:stretch/>
        </p:blipFill>
        <p:spPr>
          <a:xfrm>
            <a:off x="3352800" y="5086832"/>
            <a:ext cx="929648" cy="45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8888"/>
          <a:stretch/>
        </p:blipFill>
        <p:spPr>
          <a:xfrm>
            <a:off x="5358969" y="4175870"/>
            <a:ext cx="871434" cy="242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7" y="1401073"/>
            <a:ext cx="3285067" cy="23488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8734" y="5041586"/>
            <a:ext cx="881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1"/>
                </a:solidFill>
              </a:rPr>
              <a:t>Очередь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с приоритетом</a:t>
            </a:r>
            <a:r>
              <a:rPr lang="ru-RU" dirty="0" smtClean="0"/>
              <a:t> – это когда в детский садик в первую очередь возьмут ребенка, у которого приоритет выше </a:t>
            </a:r>
            <a:r>
              <a:rPr lang="en-US" dirty="0" err="1" smtClean="0"/>
              <a:t>Eneque</a:t>
            </a:r>
            <a:r>
              <a:rPr lang="en-US" dirty="0" smtClean="0"/>
              <a:t>(child, priority). </a:t>
            </a: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988734" y="5964916"/>
            <a:ext cx="8932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В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FCL (Framework Class Library)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встроенного типа для очереди с приоритетом обнаружить не удалось.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6" y="38859"/>
            <a:ext cx="2753731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Stack &lt;T&gt;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7012" y="1242069"/>
            <a:ext cx="6667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1"/>
                </a:solidFill>
              </a:rPr>
              <a:t>Стек</a:t>
            </a:r>
            <a:r>
              <a:rPr lang="ru-RU" sz="2000" dirty="0" smtClean="0"/>
              <a:t> – список элементов по принципу </a:t>
            </a:r>
            <a:r>
              <a:rPr lang="en-US" sz="2000" dirty="0" smtClean="0"/>
              <a:t>LIFO (</a:t>
            </a:r>
            <a:r>
              <a:rPr lang="en-US" sz="2000" dirty="0" err="1" smtClean="0"/>
              <a:t>LastInFirstOut</a:t>
            </a:r>
            <a:r>
              <a:rPr lang="en-US" sz="2000" dirty="0" smtClean="0"/>
              <a:t>) </a:t>
            </a:r>
            <a:endParaRPr lang="ru-RU" sz="20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887" t="100000" b="-18047"/>
          <a:stretch/>
        </p:blipFill>
        <p:spPr>
          <a:xfrm>
            <a:off x="3352800" y="5086832"/>
            <a:ext cx="929648" cy="45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7012" y="197643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Card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cards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Card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cards.Push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Card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"7 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piki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cards.Push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Card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Valet </a:t>
            </a:r>
            <a:r>
              <a:rPr lang="en-US" sz="160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chervi</a:t>
            </a:r>
            <a:r>
              <a:rPr lang="en-US" sz="16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cards.Push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Card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Tuz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kresti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Card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card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cards.Pop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WriteLine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card.Name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cards.Pop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WriteLine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cards.Count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467" y="1242069"/>
            <a:ext cx="4377267" cy="2429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745" y="4708696"/>
            <a:ext cx="1214921" cy="235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745" y="5410611"/>
            <a:ext cx="1214921" cy="2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6" y="38859"/>
            <a:ext cx="2753731" cy="876822"/>
          </a:xfrm>
        </p:spPr>
        <p:txBody>
          <a:bodyPr>
            <a:normAutofit/>
          </a:bodyPr>
          <a:lstStyle/>
          <a:p>
            <a:r>
              <a:rPr lang="en-US" dirty="0" smtClean="0"/>
              <a:t>Set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7011" y="1242068"/>
            <a:ext cx="5820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1"/>
                </a:solidFill>
              </a:rPr>
              <a:t>Множество</a:t>
            </a:r>
            <a:r>
              <a:rPr lang="ru-RU" sz="2000" dirty="0" smtClean="0"/>
              <a:t> – неупорядоченные группы уникальных элементов подобные математическим множествам.</a:t>
            </a:r>
            <a:r>
              <a:rPr lang="en-US" sz="2000" dirty="0" smtClean="0"/>
              <a:t> </a:t>
            </a:r>
            <a:endParaRPr lang="ru-RU" sz="20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887" t="100000" b="-18047"/>
          <a:stretch/>
        </p:blipFill>
        <p:spPr>
          <a:xfrm>
            <a:off x="3352800" y="5086832"/>
            <a:ext cx="929648" cy="45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678" y="2657575"/>
            <a:ext cx="499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п</a:t>
            </a:r>
            <a:r>
              <a:rPr lang="ru-RU" sz="2000" dirty="0" smtClean="0"/>
              <a:t>орядок элементов не важен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44" y="3220554"/>
            <a:ext cx="499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в</a:t>
            </a:r>
            <a:r>
              <a:rPr lang="ru-RU" sz="2000" dirty="0" smtClean="0"/>
              <a:t>ажна уникальность элементов в группе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011" y="4365221"/>
            <a:ext cx="4931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add(e)</a:t>
            </a:r>
            <a:r>
              <a:rPr lang="ru-RU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smtClean="0"/>
              <a:t> </a:t>
            </a:r>
            <a:r>
              <a:rPr lang="ru-RU" sz="2000" dirty="0" smtClean="0"/>
              <a:t>	</a:t>
            </a:r>
            <a:r>
              <a:rPr lang="en-US" sz="2000" dirty="0" smtClean="0"/>
              <a:t>– </a:t>
            </a:r>
            <a:r>
              <a:rPr lang="ru-RU" sz="2000" dirty="0" smtClean="0"/>
              <a:t>добавление элемента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479" y="4908662"/>
            <a:ext cx="5634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list() </a:t>
            </a:r>
            <a:r>
              <a:rPr lang="ru-RU" sz="2000" dirty="0" smtClean="0">
                <a:solidFill>
                  <a:schemeClr val="accent2"/>
                </a:solidFill>
              </a:rPr>
              <a:t>		</a:t>
            </a:r>
            <a:r>
              <a:rPr lang="en-US" sz="2000" dirty="0" smtClean="0"/>
              <a:t>– </a:t>
            </a:r>
            <a:r>
              <a:rPr lang="ru-RU" sz="2000" dirty="0" smtClean="0"/>
              <a:t>перечисление всех элементов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010" y="5462660"/>
            <a:ext cx="4440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delete(e)</a:t>
            </a:r>
            <a:r>
              <a:rPr lang="en-US" sz="2000" dirty="0" smtClean="0"/>
              <a:t> </a:t>
            </a:r>
            <a:r>
              <a:rPr lang="ru-RU" sz="2000" dirty="0" smtClean="0"/>
              <a:t>	</a:t>
            </a:r>
            <a:r>
              <a:rPr lang="en-US" sz="2000" dirty="0" smtClean="0"/>
              <a:t>– </a:t>
            </a:r>
            <a:r>
              <a:rPr lang="ru-RU" sz="2000" dirty="0" smtClean="0"/>
              <a:t>удаление элемента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0076" y="3851467"/>
            <a:ext cx="5185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Стандартный набор операций для множества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787" y="6109239"/>
            <a:ext cx="6832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В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FCL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встроенного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типа для очереди с приоритетом обнаружить не удалось.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795" y="1452441"/>
            <a:ext cx="5120591" cy="29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9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36" y="38859"/>
            <a:ext cx="2753731" cy="876822"/>
          </a:xfrm>
        </p:spPr>
        <p:txBody>
          <a:bodyPr>
            <a:normAutofit/>
          </a:bodyPr>
          <a:lstStyle/>
          <a:p>
            <a:r>
              <a:rPr lang="ru-RU" dirty="0" smtClean="0"/>
              <a:t>Массив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2534" y="6447793"/>
            <a:ext cx="2743200" cy="365125"/>
          </a:xfrm>
        </p:spPr>
        <p:txBody>
          <a:bodyPr/>
          <a:lstStyle/>
          <a:p>
            <a:fld id="{7C373755-68AB-4937-85B2-BCD6C59A786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9279" y="1360734"/>
            <a:ext cx="9876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Выделение единого пространства в памяти и последовательная запись в него элементов</a:t>
            </a:r>
            <a:r>
              <a:rPr lang="en-US" sz="2000" dirty="0" smtClean="0"/>
              <a:t> </a:t>
            </a:r>
            <a:endParaRPr lang="ru-RU" sz="20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887" t="100000" b="-18047"/>
          <a:stretch/>
        </p:blipFill>
        <p:spPr>
          <a:xfrm>
            <a:off x="3352800" y="5086832"/>
            <a:ext cx="929648" cy="4571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993"/>
              </p:ext>
            </p:extLst>
          </p:nvPr>
        </p:nvGraphicFramePr>
        <p:xfrm>
          <a:off x="746199" y="2434836"/>
          <a:ext cx="593484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1855">
                  <a:extLst>
                    <a:ext uri="{9D8B030D-6E8A-4147-A177-3AD203B41FA5}">
                      <a16:colId xmlns:a16="http://schemas.microsoft.com/office/drawing/2014/main" val="1971373606"/>
                    </a:ext>
                  </a:extLst>
                </a:gridCol>
                <a:gridCol w="741855">
                  <a:extLst>
                    <a:ext uri="{9D8B030D-6E8A-4147-A177-3AD203B41FA5}">
                      <a16:colId xmlns:a16="http://schemas.microsoft.com/office/drawing/2014/main" val="3194394328"/>
                    </a:ext>
                  </a:extLst>
                </a:gridCol>
                <a:gridCol w="741855">
                  <a:extLst>
                    <a:ext uri="{9D8B030D-6E8A-4147-A177-3AD203B41FA5}">
                      <a16:colId xmlns:a16="http://schemas.microsoft.com/office/drawing/2014/main" val="1078087193"/>
                    </a:ext>
                  </a:extLst>
                </a:gridCol>
                <a:gridCol w="741855">
                  <a:extLst>
                    <a:ext uri="{9D8B030D-6E8A-4147-A177-3AD203B41FA5}">
                      <a16:colId xmlns:a16="http://schemas.microsoft.com/office/drawing/2014/main" val="3896216805"/>
                    </a:ext>
                  </a:extLst>
                </a:gridCol>
                <a:gridCol w="741855">
                  <a:extLst>
                    <a:ext uri="{9D8B030D-6E8A-4147-A177-3AD203B41FA5}">
                      <a16:colId xmlns:a16="http://schemas.microsoft.com/office/drawing/2014/main" val="1356768629"/>
                    </a:ext>
                  </a:extLst>
                </a:gridCol>
                <a:gridCol w="741855">
                  <a:extLst>
                    <a:ext uri="{9D8B030D-6E8A-4147-A177-3AD203B41FA5}">
                      <a16:colId xmlns:a16="http://schemas.microsoft.com/office/drawing/2014/main" val="1515093536"/>
                    </a:ext>
                  </a:extLst>
                </a:gridCol>
                <a:gridCol w="741855">
                  <a:extLst>
                    <a:ext uri="{9D8B030D-6E8A-4147-A177-3AD203B41FA5}">
                      <a16:colId xmlns:a16="http://schemas.microsoft.com/office/drawing/2014/main" val="880323026"/>
                    </a:ext>
                  </a:extLst>
                </a:gridCol>
                <a:gridCol w="741855">
                  <a:extLst>
                    <a:ext uri="{9D8B030D-6E8A-4147-A177-3AD203B41FA5}">
                      <a16:colId xmlns:a16="http://schemas.microsoft.com/office/drawing/2014/main" val="1543292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22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62845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278" y="2090348"/>
            <a:ext cx="222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Содержимое памяти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678" y="3050088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Адреса ячеек памяти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199" y="3696620"/>
            <a:ext cx="6560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Все элементы массива занимают один и тот же объем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198" y="4250618"/>
            <a:ext cx="6560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/>
              <a:t>К элементам массива можно обращаться напрямую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1172" y="4915246"/>
                <a:ext cx="1555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72" y="4915246"/>
                <a:ext cx="1555106" cy="276999"/>
              </a:xfrm>
              <a:prstGeom prst="rect">
                <a:avLst/>
              </a:prstGeom>
              <a:blipFill>
                <a:blip r:embed="rId4"/>
                <a:stretch>
                  <a:fillRect t="-2174" r="-3137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864439" y="4736427"/>
            <a:ext cx="4165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/>
              <a:t>s</a:t>
            </a:r>
            <a:r>
              <a:rPr lang="en-US" dirty="0" smtClean="0"/>
              <a:t> – </a:t>
            </a:r>
            <a:r>
              <a:rPr lang="ru-RU" dirty="0" smtClean="0"/>
              <a:t>адрес начала массива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b</a:t>
            </a:r>
            <a:r>
              <a:rPr lang="en-US" dirty="0" smtClean="0"/>
              <a:t> – </a:t>
            </a:r>
            <a:r>
              <a:rPr lang="ru-RU" dirty="0" smtClean="0"/>
              <a:t>размер каждого элемента (в байтах)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i="1" dirty="0" err="1" smtClean="0"/>
              <a:t>i</a:t>
            </a:r>
            <a:r>
              <a:rPr lang="en-US" dirty="0" smtClean="0"/>
              <a:t> – </a:t>
            </a:r>
            <a:r>
              <a:rPr lang="ru-RU" dirty="0" smtClean="0"/>
              <a:t>индекс элемента массива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a</a:t>
            </a:r>
            <a:r>
              <a:rPr lang="en-US" dirty="0"/>
              <a:t> – </a:t>
            </a:r>
            <a:r>
              <a:rPr lang="ru-RU" dirty="0"/>
              <a:t>адрес </a:t>
            </a:r>
            <a:r>
              <a:rPr lang="en-US" b="1" i="1" dirty="0" err="1"/>
              <a:t>i</a:t>
            </a:r>
            <a:r>
              <a:rPr lang="en-US" dirty="0"/>
              <a:t>-</a:t>
            </a:r>
            <a:r>
              <a:rPr lang="ru-RU" dirty="0" err="1"/>
              <a:t>го</a:t>
            </a:r>
            <a:r>
              <a:rPr lang="ru-RU" dirty="0"/>
              <a:t> элемента </a:t>
            </a:r>
            <a:r>
              <a:rPr lang="ru-RU" dirty="0" smtClean="0"/>
              <a:t>массива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732" y="2434836"/>
            <a:ext cx="4546335" cy="23816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306732" y="5175068"/>
            <a:ext cx="125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Проблема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398779" y="4985819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6731" y="5512402"/>
            <a:ext cx="45463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Нецелесообразно, тяжело, не всегда возможно выделить большой непрерывный блок памяти под массив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1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0" grpId="0"/>
      <p:bldP spid="15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2051</TotalTime>
  <Words>1224</Words>
  <Application>Microsoft Office PowerPoint</Application>
  <PresentationFormat>Широкоэкранный</PresentationFormat>
  <Paragraphs>320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Consolas</vt:lpstr>
      <vt:lpstr>Times New Roman</vt:lpstr>
      <vt:lpstr>Wingdings</vt:lpstr>
      <vt:lpstr>Тема Office</vt:lpstr>
      <vt:lpstr>Специальное оформление</vt:lpstr>
      <vt:lpstr>C#  VII   Collections</vt:lpstr>
      <vt:lpstr>Plan</vt:lpstr>
      <vt:lpstr>Definitions</vt:lpstr>
      <vt:lpstr>List&lt;T&gt; vs Array</vt:lpstr>
      <vt:lpstr>Dictionary &lt;TKey, TValue&gt;</vt:lpstr>
      <vt:lpstr>Queue &lt;T&gt;</vt:lpstr>
      <vt:lpstr>Stack &lt;T&gt;</vt:lpstr>
      <vt:lpstr>Set</vt:lpstr>
      <vt:lpstr>Массив</vt:lpstr>
      <vt:lpstr>Linked List (связный список)</vt:lpstr>
      <vt:lpstr>Double Linked List (двусвязный список)</vt:lpstr>
      <vt:lpstr>Array vs Linked List</vt:lpstr>
      <vt:lpstr>Tree. Definitions</vt:lpstr>
      <vt:lpstr>Tree. Binary Search Tree </vt:lpstr>
      <vt:lpstr>Tree. Balance</vt:lpstr>
      <vt:lpstr>Graph</vt:lpstr>
      <vt:lpstr>Hash Table</vt:lpstr>
      <vt:lpstr>Итоги</vt:lpstr>
      <vt:lpstr>Итоги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I - Introduction</dc:title>
  <dc:creator>first</dc:creator>
  <cp:lastModifiedBy>Администратор</cp:lastModifiedBy>
  <cp:revision>434</cp:revision>
  <dcterms:created xsi:type="dcterms:W3CDTF">2015-12-09T08:12:41Z</dcterms:created>
  <dcterms:modified xsi:type="dcterms:W3CDTF">2020-03-03T10:21:03Z</dcterms:modified>
</cp:coreProperties>
</file>