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7" r:id="rId11"/>
    <p:sldId id="261" r:id="rId12"/>
    <p:sldId id="262" r:id="rId13"/>
    <p:sldId id="263" r:id="rId14"/>
    <p:sldId id="264" r:id="rId15"/>
    <p:sldId id="265" r:id="rId16"/>
    <p:sldId id="260" r:id="rId17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9351083" val="971" revOS="4"/>
      <pr:smFileRevision xmlns:pr="smNativeData" dt="1589351083" val="101"/>
      <pr:guideOptions xmlns:pr="smNativeData" dt="1589351083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Grid="0">
      <p:cViewPr>
        <p:scale>
          <a:sx n="99" d="100"/>
          <a:sy n="99" d="100"/>
        </p:scale>
        <p:origin x="-52" y="127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napToGrid="0">
      <p:cViewPr>
        <p:scale>
          <a:sx n="99" d="100"/>
          <a:sy n="99" d="100"/>
        </p:scale>
        <p:origin x="-52" y="127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T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91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TAgAAEAAAACYAAAAIAAAAP48AAAAAAAA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910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8A46924-6AB5-F19F-FB1C-9CCA27520DC9}" type="datetime1">
              <a:t>05.03.2019</a:t>
            </a:fld>
          </a:p>
        </p:txBody>
      </p:sp>
      <p:sp>
        <p:nvSpPr>
          <p:cNvPr id="4" name="Образ слайда 3"/>
          <p:cNvSpPr>
            <a:spLocks noGrp="1" noChangeArrowheads="1"/>
            <a:extLst>
              <a:ext uri="smNativeData">
                <pr:smNativeData xmlns:pr="smNativeData" val="SMDATA_13_q5K7XhMAAAAlAAAAZAAAAC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4BAAACAcAAPglAAAEGgAAEAAAACYAAAAIAAAAvw8AAP8fAAA="/>
              </a:ext>
            </a:extLst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EhsAAPglAAA4MQAAEAAAACYAAAAIAAAAPw8AAP8fAAA="/>
              </a:ext>
            </a:extLst>
          </p:cNvSpPr>
          <p:nvPr>
            <p:ph type="body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BA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BAOAAAEAAAACYAAAAIAAAAv48AAP8fAAA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847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8A42EA5-EBB5-F1D8-FB1C-1D8D60520D48}" type="slidenum"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ru-ru" sz="6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ru-ru" sz="2400"/>
            </a:lvl1pPr>
            <a:lvl2pPr marL="457200" indent="0" algn="ctr">
              <a:buNone/>
              <a:defRPr lang="ru-ru" sz="2000"/>
            </a:lvl2pPr>
            <a:lvl3pPr marL="914400" indent="0" algn="ctr">
              <a:buNone/>
              <a:defRPr lang="ru-ru" sz="1800"/>
            </a:lvl3pPr>
            <a:lvl4pPr marL="1371600" indent="0" algn="ctr">
              <a:buNone/>
              <a:defRPr lang="ru-ru" sz="1600"/>
            </a:lvl4pPr>
            <a:lvl5pPr marL="1828800" indent="0" algn="ctr">
              <a:buNone/>
              <a:defRPr lang="ru-ru" sz="1600"/>
            </a:lvl5pPr>
            <a:lvl6pPr marL="2286000" indent="0" algn="ctr">
              <a:buNone/>
              <a:defRPr lang="ru-ru" sz="1600"/>
            </a:lvl6pPr>
            <a:lvl7pPr marL="2743200" indent="0" algn="ctr">
              <a:buNone/>
              <a:defRPr lang="ru-ru" sz="1600"/>
            </a:lvl7pPr>
            <a:lvl8pPr marL="3200400" indent="0" algn="ctr">
              <a:buNone/>
              <a:defRPr lang="ru-ru" sz="1600"/>
            </a:lvl8pPr>
            <a:lvl9pPr marL="3657600" indent="0" algn="ctr">
              <a:buNone/>
              <a:defRPr lang="ru-ru" sz="1600"/>
            </a:lvl9pPr>
          </a:lstStyle>
          <a:p>
            <a:pPr>
              <a:defRPr lang="ru-ru"/>
            </a:pPr>
            <a:r>
              <a:t>Образец подзаголовка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33CF-81B5-F1C5-FB1C-77907D520D22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361A-54B5-F1C0-FB1C-A29578520DF7}" type="slidenum">
              <a:t>12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155E-10B5-F1E3-FB1C-E6B65B520DB3}" type="datetime1">
              <a:t>05.03.2019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2D7E-30B5-F1DB-FB1C-C68E63520D93}" type="slidenum"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60A9-E7B5-F196-FB1C-11C32E520D44}" type="datetime1">
              <a:t>05.03.2019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5325-6BB5-F1A5-FB1C-9DF01D520DC8}" type="slidenum"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153B-75B5-F1E3-FB1C-83B65B520DD6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74D6-98B5-F182-FB1C-6ED73A520D3B}" type="slidenum">
              <a:t>11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6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ru-ru" sz="2400">
                <a:solidFill>
                  <a:srgbClr val="8C8C8C"/>
                </a:solidFill>
              </a:defRPr>
            </a:lvl1pPr>
            <a:lvl2pPr marL="457200" indent="0">
              <a:buNone/>
              <a:defRPr lang="ru-ru" sz="2000">
                <a:solidFill>
                  <a:srgbClr val="8C8C8C"/>
                </a:solidFill>
              </a:defRPr>
            </a:lvl2pPr>
            <a:lvl3pPr marL="914400" indent="0">
              <a:buNone/>
              <a:defRPr lang="ru-ru" sz="1800">
                <a:solidFill>
                  <a:srgbClr val="8C8C8C"/>
                </a:solidFill>
              </a:defRPr>
            </a:lvl3pPr>
            <a:lvl4pPr marL="1371600" indent="0">
              <a:buNone/>
              <a:defRPr lang="ru-ru" sz="1600">
                <a:solidFill>
                  <a:srgbClr val="8C8C8C"/>
                </a:solidFill>
              </a:defRPr>
            </a:lvl4pPr>
            <a:lvl5pPr marL="1828800" indent="0">
              <a:buNone/>
              <a:defRPr lang="ru-ru" sz="1600">
                <a:solidFill>
                  <a:srgbClr val="8C8C8C"/>
                </a:solidFill>
              </a:defRPr>
            </a:lvl5pPr>
            <a:lvl6pPr marL="2286000" indent="0">
              <a:buNone/>
              <a:defRPr lang="ru-ru" sz="1600">
                <a:solidFill>
                  <a:srgbClr val="8C8C8C"/>
                </a:solidFill>
              </a:defRPr>
            </a:lvl6pPr>
            <a:lvl7pPr marL="2743200" indent="0">
              <a:buNone/>
              <a:defRPr lang="ru-ru" sz="1600">
                <a:solidFill>
                  <a:srgbClr val="8C8C8C"/>
                </a:solidFill>
              </a:defRPr>
            </a:lvl7pPr>
            <a:lvl8pPr marL="3200400" indent="0">
              <a:buNone/>
              <a:defRPr lang="ru-ru" sz="1600">
                <a:solidFill>
                  <a:srgbClr val="8C8C8C"/>
                </a:solidFill>
              </a:defRPr>
            </a:lvl8pPr>
            <a:lvl9pPr marL="3657600" indent="0">
              <a:buNone/>
              <a:defRPr lang="ru-ru" sz="16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66E2-ACB5-F190-FB1C-5AC528520D0F}" type="datetime1">
              <a:t>05.03.2019</a:t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41A5-EBB5-F1B7-FB1C-1DE20F520D48}" type="slidenum"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1905-4BB5-F1EF-FB1C-BDBA57520DE8}" type="datetime1">
              <a:t>05.03.2019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0590-DEB5-F1F3-FB1C-28A64B520D7D}" type="slidenum"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Объект 3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5" name="Текст 4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1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Объект 5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7" name="Дата 6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53B0-FEB5-F1A5-FB1C-08F01D520D5D}" type="datetime1">
              <a:t>05.03.2019</a:t>
            </a:fld>
          </a:p>
        </p:txBody>
      </p:sp>
      <p:sp>
        <p:nvSpPr>
          <p:cNvPr id="8" name="Нижний колонтитул 7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9" name="Номер слайда 8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588A-C4B5-F1AE-FB1C-32FB16520D67}" type="slidenum"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7E9B-D5B5-F188-FB1C-23DD30520D76}" type="datetime1">
              <a:t>05.03.2019</a:t>
            </a:fld>
          </a:p>
        </p:txBody>
      </p:sp>
      <p:sp>
        <p:nvSpPr>
          <p:cNvPr id="4" name="Нижний колонтитул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5" name="Номер слайд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07A5-EBB5-F1F1-FB1C-1DA449520D48}" type="slidenum"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1BB4-FAB5-F1ED-FB1C-0CB855520D59}" type="datetime1">
              <a:t>05.03.2019</a:t>
            </a:fld>
          </a:p>
        </p:txBody>
      </p:sp>
      <p:sp>
        <p:nvSpPr>
          <p:cNvPr id="3" name="Нижний колонтитул 2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6587-C9B5-F193-FB1C-3FC62B520D6A}" type="slidenum"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3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ru-ru" sz="3200"/>
            </a:lvl1pPr>
            <a:lvl2pPr>
              <a:defRPr lang="ru-ru" sz="2800"/>
            </a:lvl2pPr>
            <a:lvl3pPr>
              <a:defRPr lang="ru-ru" sz="2400"/>
            </a:lvl3pPr>
            <a:lvl4pPr>
              <a:defRPr lang="ru-ru" sz="2000"/>
            </a:lvl4pPr>
            <a:lvl5pPr>
              <a:defRPr lang="ru-ru" sz="2000"/>
            </a:lvl5pPr>
            <a:lvl6pPr>
              <a:defRPr lang="ru-ru" sz="2000"/>
            </a:lvl6pPr>
            <a:lvl7pPr>
              <a:defRPr lang="ru-ru" sz="2000"/>
            </a:lvl7pPr>
            <a:lvl8pPr>
              <a:defRPr lang="ru-ru" sz="2000"/>
            </a:lvl8pPr>
            <a:lvl9pPr>
              <a:defRPr lang="ru-ru" sz="20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ru-ru" sz="1600"/>
            </a:lvl1pPr>
            <a:lvl2pPr marL="457200" indent="0">
              <a:buNone/>
              <a:defRPr lang="ru-ru" sz="1400"/>
            </a:lvl2pPr>
            <a:lvl3pPr marL="914400" indent="0">
              <a:buNone/>
              <a:defRPr lang="ru-ru" sz="1200"/>
            </a:lvl3pPr>
            <a:lvl4pPr marL="1371600" indent="0">
              <a:buNone/>
              <a:defRPr lang="ru-ru" sz="1000"/>
            </a:lvl4pPr>
            <a:lvl5pPr marL="1828800" indent="0">
              <a:buNone/>
              <a:defRPr lang="ru-ru" sz="1000"/>
            </a:lvl5pPr>
            <a:lvl6pPr marL="2286000" indent="0">
              <a:buNone/>
              <a:defRPr lang="ru-ru" sz="1000"/>
            </a:lvl6pPr>
            <a:lvl7pPr marL="2743200" indent="0">
              <a:buNone/>
              <a:defRPr lang="ru-ru" sz="1000"/>
            </a:lvl7pPr>
            <a:lvl8pPr marL="3200400" indent="0">
              <a:buNone/>
              <a:defRPr lang="ru-ru" sz="1000"/>
            </a:lvl8pPr>
            <a:lvl9pPr marL="3657600" indent="0">
              <a:buNone/>
              <a:defRPr lang="ru-ru" sz="10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7DD3-9DB5-F18B-FB1C-6BDE33520D3E}" type="datetime1">
              <a:t>05.03.2019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16C0-8EB5-F1E0-FB1C-78B558520D2D}" type="slidenum"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3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Рисунок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ru-ru" sz="3200"/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 lang="ru-ru"/>
            </a:pPr>
          </a:p>
        </p:txBody>
      </p:sp>
      <p:sp>
        <p:nvSpPr>
          <p:cNvPr id="4" name="Текст 3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ru-ru" sz="1600"/>
            </a:lvl1pPr>
            <a:lvl2pPr marL="457200" indent="0">
              <a:buNone/>
              <a:defRPr lang="ru-ru" sz="1400"/>
            </a:lvl2pPr>
            <a:lvl3pPr marL="914400" indent="0">
              <a:buNone/>
              <a:defRPr lang="ru-ru" sz="1200"/>
            </a:lvl3pPr>
            <a:lvl4pPr marL="1371600" indent="0">
              <a:buNone/>
              <a:defRPr lang="ru-ru" sz="1000"/>
            </a:lvl4pPr>
            <a:lvl5pPr marL="1828800" indent="0">
              <a:buNone/>
              <a:defRPr lang="ru-ru" sz="1000"/>
            </a:lvl5pPr>
            <a:lvl6pPr marL="2286000" indent="0">
              <a:buNone/>
              <a:defRPr lang="ru-ru" sz="1000"/>
            </a:lvl6pPr>
            <a:lvl7pPr marL="2743200" indent="0">
              <a:buNone/>
              <a:defRPr lang="ru-ru" sz="1000"/>
            </a:lvl7pPr>
            <a:lvl8pPr marL="3200400" indent="0">
              <a:buNone/>
              <a:defRPr lang="ru-ru" sz="1000"/>
            </a:lvl8pPr>
            <a:lvl9pPr marL="3657600" indent="0">
              <a:buNone/>
              <a:defRPr lang="ru-ru" sz="10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Дат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58A424CE-80B5-F1D2-FB1C-76876A520D23}" type="datetime1">
              <a:t>05.03.2019</a:t>
            </a:fld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58A45428-66B5-F1A2-FB1C-90F71A520DC5}" type="slidenum"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8A428B8-F6B5-F1DE-FB1C-008B66520D55}" type="datetime1">
              <a:t/>
            </a:fld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ru-ru" sz="1200">
                <a:solidFill>
                  <a:srgbClr val="8C8C8C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58A41D50-1EB5-F1EB-FB1C-E8BE53520DBD}" type="slidenum">
              <a:t>1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 Light" pitchFamily="2" charset="-52"/>
          <a:ea typeface="Calibri Light" pitchFamily="2" charset="-52"/>
          <a:cs typeface="Calibri Light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UCQAALQ0AABRCAADdGwAAEAAAACYAAAAIAAAAAQAAAAAAAAA="/>
              </a:ext>
            </a:extLst>
          </p:cNvSpPr>
          <p:nvPr>
            <p:ph type="ctrTitle"/>
          </p:nvPr>
        </p:nvSpPr>
        <p:spPr>
          <a:xfrm>
            <a:off x="1597660" y="2141855"/>
            <a:ext cx="9144000" cy="2387600"/>
          </a:xfrm>
        </p:spPr>
        <p:txBody>
          <a:bodyPr/>
          <a:lstStyle/>
          <a:p>
            <a:pPr>
              <a:defRPr lang="ru-ru"/>
            </a:pPr>
            <a:r>
              <a:t>Задание 2</a:t>
            </a:r>
            <a:br/>
            <a:br/>
            <a:r>
              <a:rPr lang="ru-ru" sz="3600"/>
              <a:t>ЕГЭ 2019</a:t>
            </a:r>
          </a:p>
        </p:txBody>
      </p:sp>
      <p:sp>
        <p:nvSpPr>
          <p:cNvPr id="3" name="Подзаголовок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gCQAATyUAAKBBAAD1JwAAEAAAACYAAAAIAAAAAQAAAAAAAAA="/>
              </a:ext>
            </a:extLst>
          </p:cNvSpPr>
          <p:nvPr>
            <p:ph type="subTitle" idx="1"/>
          </p:nvPr>
        </p:nvSpPr>
        <p:spPr>
          <a:xfrm>
            <a:off x="1524000" y="6064885"/>
            <a:ext cx="9144000" cy="430530"/>
          </a:xfrm>
        </p:spPr>
        <p:txBody>
          <a:bodyPr/>
          <a:lstStyle/>
          <a:p>
            <a:pPr>
              <a:defRPr lang="ru-ru"/>
            </a:pPr>
            <a:r>
              <a:t>С.В. Игонин</a:t>
            </a:r>
          </a:p>
        </p:txBody>
      </p:sp>
      <p:sp>
        <p:nvSpPr>
          <p:cNvPr id="4" name="Номер слайд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RKQAAEAAAACYAAAAIAAAAAQAAAAAAAAA="/>
              </a:ext>
            </a:extLst>
          </p:cNvSpPr>
          <p:nvPr>
            <p:ph type="sldNum" sz="quarter" idx="4294967295"/>
          </p:nvPr>
        </p:nvSpPr>
        <p:spPr>
          <a:xfrm>
            <a:off x="8610600" y="6356350"/>
            <a:ext cx="2743200" cy="360045"/>
          </a:xfrm>
        </p:spPr>
        <p:txBody>
          <a:bodyPr/>
          <a:lstStyle/>
          <a:p>
            <a:pPr>
              <a:defRPr lang="ru-ru"/>
            </a:pPr>
            <a:fld id="{58A4308C-C2B5-F1C6-FB1C-34937E520D61}" type="slidenum">
              <a:t>1</a:t>
            </a:fld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3200"/>
              <a:t>3.4 </a:t>
            </a:r>
            <a:r>
              <a:rPr lang="en-us" sz="3200"/>
              <a:t>SPLIT</a:t>
            </a:r>
            <a:endParaRPr lang="ru-ru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 noChangeArrowheads="1"/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HX///8AAAAAECcAABAnAAAAAAAAAAAAAAAAAAAAAAAAAAAAAAAAAAAAAAAAAAAAABQAAAAAAAAAwMD/AAAAAABkAAAAMgAAAAAAAABkAAAAAAAAAH9/fwAKAAAAHwAAAFQAAAAAAAAFAAAAAQAAAAAAAAAAAAAAAAAAAAAAAAAAAAAAAAAAAAAAAAAAAAAAAH9/fwDn5uYDzMzMAMDA/wB/f38AAAAAAAAAAAAAAAAAAAAAAAAAAAAhAAAAGAAAABQAAADDAQAA9AYAAPMZAAAmCw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286385" y="1130300"/>
                <a:ext cx="3931920" cy="68199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</m:t>
                      </m:r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</m:t>
                          </m:r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</m:t>
                          </m:r>
                          <m:acc>
                            <m:accPr>
                              <m:chr m:val="̅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𝑤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KfK50HQCi5OoG4LZJNmkZg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HX///8AAAAAECcAABAnAAAAAAAAAAAAAAAAAAAAAAAAAAAAAAAAAAAAAAAAAAAAABQAAAAAAAAAwMD/AAAAAABkAAAAMgAAAAAAAABkAAAAAAAAAH9/fwAKAAAAHwAAAFQAAABbm9UF////AQAAAAAAAAAAAAAAAAAAAAAAAAAAAAAAAAAAAAAAAAAAAAAAAH9/fwDn5uYDzMzMAMDA/wB/f38AAAAAAAAAAAAAAAAAAAAAAAAAAAAhAAAAGAAAABQAAADDAQAA9AYAAPMZAAAmCw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286385" y="1130300"/>
                <a:ext cx="3931920" cy="681990"/>
              </a:xfrm>
              <a:prstGeom prst="rect">
                <a:avLst/>
              </a:prstGeom>
              <a:blipFill>
                <a:blip r:embed="rId2"/>
                <a:srcRect/>
                <a:stretch>
                  <a:fillRect l="0" t="0" r="-1390" b="0"/>
                </a:stretch>
              </a:blipFill>
              <a:ln>
                <a:noFill/>
              </a:ln>
              <a:effectLst/>
            </p:spPr>
          </p:sp>
        </mc:Fallback>
      </mc:AlternateContent>
      <p:sp>
        <p:nvSpPr>
          <p:cNvPr id="4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3AgAAxCMAANwJAAAKJgAAECAAACYAAAAIAAAA//////////8="/>
              </a:ext>
            </a:extLst>
          </p:cNvSpPr>
          <p:nvPr/>
        </p:nvSpPr>
        <p:spPr>
          <a:xfrm>
            <a:off x="441325" y="5814060"/>
            <a:ext cx="116141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en-us" b="1"/>
              <a:t>zyx</a:t>
            </a:r>
            <a:endParaRPr lang="ru-ru" b="1"/>
          </a:p>
        </p:txBody>
      </p:sp>
      <p:sp>
        <p:nvSpPr>
          <p:cNvPr id="5" name="Прямоугольник 6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AiAgAALyQAADAJAACWJgAAEAAAACYAAAAIAAAA//////////8="/>
              </a:ext>
            </a:extLst>
          </p:cNvSpPr>
          <p:nvPr/>
        </p:nvSpPr>
        <p:spPr>
          <a:xfrm>
            <a:off x="346710" y="5882005"/>
            <a:ext cx="1146810" cy="3905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6" name="TextBox 7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DAQAAvRUAAEMkAAAwKgAAECAAACYAAAAIAAAA//////////8="/>
              </a:ext>
            </a:extLst>
          </p:cNvSpPr>
          <p:nvPr/>
        </p:nvSpPr>
        <p:spPr>
          <a:xfrm>
            <a:off x="286385" y="3533775"/>
            <a:ext cx="5608320" cy="3324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Алгоритм</a:t>
            </a:r>
            <a:r>
              <a:rPr lang="en-us" sz="2000" b="1" i="1"/>
              <a:t>:</a:t>
            </a:r>
            <a:endParaRPr lang="ru-ru" sz="2000" b="1" i="1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Разбиваем сложное выражение на простые</a:t>
            </a:r>
            <a:endParaRPr lang="ru-ru" sz="2000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Строим таблицу истинности для простых выражений</a:t>
            </a:r>
            <a:endParaRPr lang="ru-ru" sz="2000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Сшиваем две таблицы истинности</a:t>
            </a:r>
            <a:endParaRPr lang="en-us" sz="2000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Сравниваем с исходной ТИ</a:t>
            </a:r>
            <a:endParaRPr lang="ru-ru" sz="2000"/>
          </a:p>
          <a:p>
            <a:pPr algn="just">
              <a:lnSpc>
                <a:spcPct val="150000"/>
              </a:lnSpc>
              <a:defRPr lang="ru-ru"/>
            </a:pPr>
            <a:endParaRPr lang="en-us" sz="2000" b="1" i="1"/>
          </a:p>
        </p:txBody>
      </p:sp>
      <p:graphicFrame>
        <p:nvGraphicFramePr>
          <p:cNvPr id="7" name=""/>
          <p:cNvGraphicFramePr>
            <a:graphicFrameLocks noGrp="1"/>
          </p:cNvGraphicFramePr>
          <p:nvPr/>
        </p:nvGraphicFramePr>
        <p:xfrm>
          <a:off x="1021715" y="1605280"/>
          <a:ext cx="1877695" cy="19113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5285"/>
                <a:gridCol w="375285"/>
                <a:gridCol w="375285"/>
                <a:gridCol w="375285"/>
                <a:gridCol w="375285"/>
              </a:tblGrid>
              <a:tr h="29337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29337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9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Cd////AAAAAAAAAADg/v//ECcAABAnAAAAAAAAAAAAAAAAAAAAAAAAAAAAAAAAAAAAAAAAAAAAABQAAAAAAAAAwMD/AAAAAABkAAAAMgAAAAAAAABkAAAAAAAAAH9/fwAKAAAAHwAAAFQAAAAAAAAFAAAAAQAAAAAAAAAAAAAAAAAAAAAAAAAAAAAAAAAAAAAAAAAAAAAAAH9/fwDn5uYDzMzMAMDA/wB/f38AAAAAAAAAAAAAAAAAAAAAAAAAAAAhAAAAGAAAABQAAADoJAAApwAAAKpKAAC+CQAAEAAAACYAAAAIAAAA//////////8="/>
                  </a:ext>
                </a:extLst>
              </p:cNvSpPr>
              <p:nvPr/>
            </p:nvSpPr>
            <p:spPr>
              <a:xfrm>
                <a:off x="5999480" y="106045"/>
                <a:ext cx="6137910" cy="14776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2000" b="1" i="1" dirty="0" smtClean="0"/>
                  <a:t>Решение</a:t>
                </a:r>
                <a:r>
                  <a:rPr lang="en-US" sz="2000" b="1" i="1" dirty="0" smtClean="0"/>
                  <a:t>:</a:t>
                </a:r>
                <a:endParaRPr lang="ru-RU" sz="2000" b="1" i="1" dirty="0" smtClean="0"/>
              </a:p>
              <a:p>
                <a:pPr marL="457200" indent="-457200" algn="just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𝐹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</m:d>
                    <m:r>
                      <a:rPr lang="en-US" sz="20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en-US" sz="2000" b="0" dirty="0" smtClean="0">
                    <a:sym typeface="Symbol" panose="05050102010706020507" pitchFamily="18" charset="2"/>
                  </a:rPr>
                  <a:t>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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 или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ru-RU" sz="2000" b="0" dirty="0" smtClean="0">
                  <a:sym typeface="Wingdings" panose="05000000000000000000" pitchFamily="2" charset="2"/>
                </a:endParaRPr>
              </a:p>
              <a:p>
                <a:pPr lvl="2"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𝑧</m:t>
                    </m:r>
                  </m:oMath>
                </a14:m>
                <a:r>
                  <a:rPr lang="en-US" sz="2000" b="0" dirty="0" smtClean="0">
                    <a:sym typeface="Symbol" panose="05050102010706020507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   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e>
                    </m:acc>
                  </m:oMath>
                </a14:m>
                <a:endParaRPr lang="en-US" sz="2000" b="1" i="1" dirty="0" smtClean="0"/>
              </a:p>
            </p:txBody>
          </p:sp>
        </mc:Choice>
        <mc:Fallback>
          <p:sp>
            <p:nvSpPr>
              <p:cNvPr id="8" name="TextBox 9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JFQLoqjsy5Kskt58AnO+Gk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Cd////AAAAAAAAAADg/v//ECcAABAnAAAAAAAAAAAAAAAAAAAAAAAAAAAAAAAAAAAAAAAAAAAAABQAAAAAAAAAwMD/AAAAAABkAAAAMgAAAAAAAABkAAAAAAAAAH9/fwAKAAAAHwAAAFQAAABbm9UF////AQAAAAAAAAAAAAAAAAAAAAAAAAAAAAAAAAAAAAAAAAAAAAAAAH9/fwDn5uYDzMzMAMDA/wB/f38AAAAAAAAAAAAAAAAAAAAAAAAAAAAhAAAAGAAAABQAAADoJAAApwAAAKpKAAC+CQAAEAAAACYAAAAIAAAA//////////8="/>
                  </a:ext>
                </a:extLst>
              </p:cNvSpPr>
              <p:nvPr/>
            </p:nvSpPr>
            <p:spPr>
              <a:xfrm>
                <a:off x="5999480" y="106045"/>
                <a:ext cx="6137910" cy="1477645"/>
              </a:xfrm>
              <a:prstGeom prst="rect">
                <a:avLst/>
              </a:prstGeom>
              <a:blipFill>
                <a:blip r:embed="rId3"/>
                <a:srcRect/>
                <a:stretch>
                  <a:fillRect l="-990" t="0" r="0" b="-2880"/>
                </a:stretch>
              </a:blipFill>
              <a:ln>
                <a:noFill/>
              </a:ln>
              <a:effectLst/>
            </p:spPr>
          </p:sp>
        </mc:Fallback>
      </mc:AlternateContent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6774180" y="1605280"/>
          <a:ext cx="1877695" cy="34201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5285"/>
                <a:gridCol w="375285"/>
                <a:gridCol w="375285"/>
                <a:gridCol w="375285"/>
                <a:gridCol w="37528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 i="1">
                          <a:latin typeface="Cambria Math" pitchFamily="1" charset="-52"/>
                          <a:ea typeface="Calibri" pitchFamily="2" charset="-52"/>
                          <a:cs typeface="Calibri" pitchFamily="2" charset="-52"/>
                        </a:rPr>
                        <a:t>x</a:t>
                      </a:r>
                      <a:endParaRPr lang="ru-ru" i="1">
                        <a:latin typeface="Cambria Math" pitchFamily="1" charset="-52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 i="1">
                          <a:latin typeface="Cambria Math" pitchFamily="1" charset="-52"/>
                          <a:ea typeface="Calibri" pitchFamily="2" charset="-52"/>
                          <a:cs typeface="Calibri" pitchFamily="2" charset="-52"/>
                        </a:rPr>
                        <a:t>y</a:t>
                      </a:r>
                      <a:endParaRPr lang="ru-ru" i="1">
                        <a:latin typeface="Cambria Math" pitchFamily="1" charset="-52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 i="1">
                          <a:latin typeface="Cambria Math" pitchFamily="1" charset="-52"/>
                          <a:ea typeface="Calibri" pitchFamily="2" charset="-52"/>
                          <a:cs typeface="Calibri" pitchFamily="2" charset="-52"/>
                        </a:rPr>
                        <a:t>z</a:t>
                      </a:r>
                      <a:endParaRPr lang="ru-ru" i="1">
                        <a:latin typeface="Cambria Math" pitchFamily="1" charset="-52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A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graphicFrame>
        <p:nvGraphicFramePr>
          <p:cNvPr id="10" name=""/>
          <p:cNvGraphicFramePr>
            <a:graphicFrameLocks noGrp="1"/>
          </p:cNvGraphicFramePr>
          <p:nvPr/>
        </p:nvGraphicFramePr>
        <p:xfrm>
          <a:off x="9485630" y="1605280"/>
          <a:ext cx="1877695" cy="36944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3055"/>
                <a:gridCol w="313055"/>
                <a:gridCol w="313055"/>
                <a:gridCol w="313055"/>
                <a:gridCol w="313055"/>
                <a:gridCol w="31305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 i="1">
                          <a:latin typeface="Cambria Math" pitchFamily="1" charset="-52"/>
                          <a:ea typeface="Calibri" pitchFamily="2" charset="-52"/>
                          <a:cs typeface="Calibri" pitchFamily="2" charset="-52"/>
                        </a:rPr>
                        <a:t>x</a:t>
                      </a:r>
                      <a:endParaRPr lang="ru-ru" i="1">
                        <a:latin typeface="Cambria Math" pitchFamily="1" charset="-52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 i="1">
                          <a:latin typeface="Cambria Math" pitchFamily="1" charset="-52"/>
                          <a:ea typeface="Calibri" pitchFamily="2" charset="-52"/>
                          <a:cs typeface="Calibri" pitchFamily="2" charset="-52"/>
                        </a:rPr>
                        <a:t>z</a:t>
                      </a:r>
                      <a:endParaRPr lang="ru-ru" i="1">
                        <a:latin typeface="Cambria Math" pitchFamily="1" charset="-52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 i="1">
                          <a:latin typeface="Cambria Math" pitchFamily="1" charset="-52"/>
                          <a:ea typeface="Calibri" pitchFamily="2" charset="-52"/>
                          <a:cs typeface="Calibri" pitchFamily="2" charset="-52"/>
                        </a:rPr>
                        <a:t>w</a:t>
                      </a:r>
                      <a:endParaRPr lang="ru-ru" i="1">
                        <a:latin typeface="Cambria Math" pitchFamily="1" charset="-52"/>
                        <a:ea typeface="Calibri" pitchFamily="2" charset="-52"/>
                        <a:cs typeface="Calibri" pitchFamily="2" charset="-52"/>
                      </a:endParaR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B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11" name="Прямоугольник 13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CsKQAAZA4AAJgwAACsEAAAEAAAACYAAAAIAAAA//////////8="/>
              </a:ext>
            </a:extLst>
          </p:cNvSpPr>
          <p:nvPr/>
        </p:nvSpPr>
        <p:spPr>
          <a:xfrm>
            <a:off x="6774180" y="2339340"/>
            <a:ext cx="1125220" cy="370840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2" name="Прямоугольник 18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CsKQAA7xIAAJgwAAA3FQAAEAAAACYAAAAIAAAA//////////8="/>
              </a:ext>
            </a:extLst>
          </p:cNvSpPr>
          <p:nvPr/>
        </p:nvSpPr>
        <p:spPr>
          <a:xfrm>
            <a:off x="6774180" y="3077845"/>
            <a:ext cx="1125220" cy="370840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cxnSp>
        <p:nvCxnSpPr>
          <p:cNvPr id="13" name="Прямая со стрелкой 21"/>
          <p:cNvCxnSpPr>
            <a:stCxn id="11" idx="3"/>
            <a:endCxn id="17" idx="1"/>
            <a:extLst>
              <a:ext uri="smNativeData">
                <pr:smNativeData xmlns:pr="smNativeData" val="SMDATA_13_q5K7X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HCtRwA8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v///8MAAAAEAAAAAAAAAAAAAAAAAAAAAAAAAAeAAAAaAAAAAAAAAAAAAAAAAAAAAAAAAAAAAAAECcAABAnAAAAAAAAAAAAAAAAAAAAAAAAAAAAAAAAAAAAAAAAAAAAABQAAAAAAAAAwMD/AAAAAABkAAAAMgAAAAAAAABkAAAAAAAAAH9/fwAKAAAAHwAAAFQAAAD///8A////AQAAAAAAAAAAAAAAAAAAAAAAAAAAAAAAAAAAAAAAAAAAcK1HAH9/fwDn5uYDzMzMAMDA/wB/f38AAAAAAAAAAAAAAAAAAAAAAAAAAAAhAAAAGAAAABQAAACYMAAAiA8AAFo6AADrFQAAEAAAACYAAAAIAAAA//////////8="/>
              </a:ext>
            </a:extLst>
          </p:cNvCxnSpPr>
          <p:nvPr/>
        </p:nvCxnSpPr>
        <p:spPr>
          <a:xfrm rot="5400000">
            <a:off x="8173085" y="2251075"/>
            <a:ext cx="1038225" cy="1586230"/>
          </a:xfrm>
          <a:prstGeom prst="straightConnector1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14" name="Прямая со стрелкой 24"/>
          <p:cNvCxnSpPr>
            <a:endCxn id="17" idx="1"/>
            <a:extLst>
              <a:ext uri="smNativeData">
                <pr:smNativeData xmlns:pr="smNativeData" val="SMDATA_13_q5K7X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HCtRwA8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xuczoMAAAAEAAAAAAAAAAAAAAAAAAAAAAAAAAeAAAAaAAAAAAAAAAAAAAAAAAAAAAAAAAAAAAAECcAABAnAAAAAAAAAAAAAAAAAAAAAAAAAAAAAAAAAAAAAAAAAAAAABQAAAAAAAAAwMD/AAAAAABkAAAAMgAAAAAAAABkAAAAAAAAAH9/fwAKAAAAHwAAAFQAAAD///8A////AQAAAAAAAAAAAAAAAAAAAAAAAAAAAAAAAAAAAAAAAAAAcK1HAH9/fwDn5uYDzMzMAMDA/wB/f38AAAAAAAAAAAAAAAAAAAAAAAAAAAAhAAAAGAAAABQAAACYMAAALxQAAFo6AADrFQAAEAAAACYAAAAIAAAA//////////8="/>
              </a:ext>
            </a:extLst>
          </p:cNvCxnSpPr>
          <p:nvPr/>
        </p:nvCxnSpPr>
        <p:spPr>
          <a:xfrm rot="5400000">
            <a:off x="8551545" y="2628900"/>
            <a:ext cx="281940" cy="1586230"/>
          </a:xfrm>
          <a:prstGeom prst="straightConnector1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15" name="Овал 27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AAAAAAAAAAcK1HAP///wgAAAAAAAAAAAAAAAAAAAAAAAAAAAAAAAAAAAAAZAAAAAEAAABAAAAAAAAAAAAAAAAAAAAAAAAAAAAAAAAAAAAAAAAAAAAAAAAAAAAAAAAAAAAAAAAAAAAAAAAAAAAAAAAAAAAAAAAAAAAAAAAAAAAAAAAAAAAAAAAAAAAAFAAAADwAAAABAAAAAAAAAFOANQ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wrUcM////AQAAAAAAAAAAAAAAAAAAAAAAAAAAAAAAAAAAAAAAAAAAU4A1AH9/fwDn5uYDzMzMAMDA/wB/f38AAAAAAAAAAAAAAAAAAAAAAAAAAAAhAAAAGAAAABQAAADuQwAAQxUAAN1FAAAjFwAAEAAAACYAAAAIAAAA//////////8="/>
              </a:ext>
            </a:extLst>
          </p:cNvSpPr>
          <p:nvPr/>
        </p:nvSpPr>
        <p:spPr>
          <a:xfrm>
            <a:off x="11042650" y="3456305"/>
            <a:ext cx="314325" cy="304800"/>
          </a:xfrm>
          <a:prstGeom prst="ellipse">
            <a:avLst/>
          </a:prstGeom>
          <a:noFill/>
          <a:ln w="38100" cap="flat" cmpd="sng" algn="ctr">
            <a:solidFill>
              <a:srgbClr val="53803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6" name="Прямоугольник 29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O19MQ0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bm9UF////AQAAAAAAAAAAAAAAAAAAAAAAAAAAAAAAAAAAAAAAAAAA7X0xBn9/fwDn5uYDzMzMAMDA/wB/f38AAAAAAAAAAAAAAAAAAAAAAAAAAAAhAAAAGAAAABQAAAB2OgAAmhkAAGlAAADiGwAAEAAAACYAAAAIAAAA//////////8="/>
              </a:ext>
            </a:extLst>
          </p:cNvSpPr>
          <p:nvPr/>
        </p:nvSpPr>
        <p:spPr>
          <a:xfrm>
            <a:off x="9503410" y="4161790"/>
            <a:ext cx="967105" cy="37084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7" name="Прямоугольник 30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BaOgAAyxQAAAVAAAALFwAAEAAAACYAAAAIAAAA//////////8="/>
              </a:ext>
            </a:extLst>
          </p:cNvSpPr>
          <p:nvPr/>
        </p:nvSpPr>
        <p:spPr>
          <a:xfrm>
            <a:off x="9485630" y="3380105"/>
            <a:ext cx="921385" cy="365760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8" name="Прямоугольник 31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O19MQ0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o9IjIMAAAAEAAAAAAAAAAAAAAAAAAAAAAAAAAeAAAAaAAAAAAAAAAAAAAAAAAAAAAAAAAAAAAAECcAABAnAAAAAAAAAAAAAAAAAAAAAAAAAAAAAAAAAAAAAAAAAAAAABQAAAAAAAAAwMD/AAAAAABkAAAAMgAAAAAAAABkAAAAAAAAAH9/fwAKAAAAHwAAAFQAAABbm9UF////AQAAAAAAAAAAAAAAAAAAAAAAAAAAAAAAAAAAAAAAAAAA7X0xBn9/fwDn5uYDzMzMAMDA/wB/f38AAAAAAAAAAAAAAAAAAAAAAAAAAAAhAAAAGAAAABQAAACsKQAAaxUAAJgwAACzFwAAEAAAACYAAAAIAAAA//////////8="/>
              </a:ext>
            </a:extLst>
          </p:cNvSpPr>
          <p:nvPr/>
        </p:nvSpPr>
        <p:spPr>
          <a:xfrm>
            <a:off x="6774180" y="3481705"/>
            <a:ext cx="1125220" cy="37084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cxnSp>
        <p:nvCxnSpPr>
          <p:cNvPr id="19" name="Прямая со стрелкой 32"/>
          <p:cNvCxnSpPr>
            <a:stCxn id="33" idx="1"/>
            <a:endCxn id="18" idx="3"/>
            <a:extLst>
              <a:ext uri="smNativeData">
                <pr:smNativeData xmlns:pr="smNativeData" val="SMDATA_13_q5K7X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O19MQ08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V0b2YMAAAAEAAAAAAAAAAAAAAAAAAAAAAAAAAeAAAAaAAAAAAAAAAAAAAAAAAAAAAAAAAAAAAAECcAABAnAAAAAAAAAAAAAAAAAAAAAAAAAAAAAAAAAAAAAAAAAAAAABQAAAAAAAAAwMD/AAAAAABkAAAAMgAAAAAAAABkAAAAAAAAAH9/fwAKAAAAHwAAAFQAAAD///8A////AQAAAAAAAAAAAAAAAAAAAAAAAAAAAAAAAAAAAAAAAAAA7X0xBn9/fwDn5uYDzMzMAMDA/wB/f38AAAAAAAAAAAAAAAAAAAAAAAAAAAAhAAAAGAAAABQAAACYMAAAjxYAAFo6AACmGAAAEAAAACYAAAAIAAAA//////////8="/>
              </a:ext>
            </a:extLst>
          </p:cNvCxnSpPr>
          <p:nvPr/>
        </p:nvCxnSpPr>
        <p:spPr>
          <a:xfrm rot="16200000">
            <a:off x="8522335" y="3044190"/>
            <a:ext cx="339725" cy="158623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triangle" w="med" len="med"/>
          </a:ln>
          <a:effectLst/>
        </p:spPr>
      </p:cxnSp>
      <p:cxnSp>
        <p:nvCxnSpPr>
          <p:cNvPr id="20" name="Прямая со стрелкой 36"/>
          <p:cNvCxnSpPr>
            <a:stCxn id="16" idx="1"/>
            <a:endCxn id="18" idx="3"/>
            <a:extLst>
              <a:ext uri="smNativeData">
                <pr:smNativeData xmlns:pr="smNativeData" val="SMDATA_13_q5K7XhMAAAAlAAAADQAAAA0AAAAAkAAAAEgAAACQAAAASAAAAAAAAAAAAAAAAg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O19MQ08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YAAAAMAAAAEAAAAAAAAAAAAAAAAAAAAAAAAAAeAAAAaAAAAAAAAAAAAAAAAAAAAAAAAAAAAAAAECcAABAnAAAAAAAAAAAAAAAAAAAAAAAAAAAAAAAAAAAAAAAAAAAAABQAAAAAAAAAwMD/AAAAAABkAAAAMgAAAAAAAABkAAAAAAAAAH9/fwAKAAAAHwAAAFQAAAD///8A////AQAAAAAAAAAAAAAAAAAAAAAAAAAAAAAAAAAAAAAAAAAA7X0xBn9/fwDn5uYDzMzMAMDA/wB/f38AAAAAAAAAAAAAAAAAAAAAAAAAAAAhAAAAGAAAABQAAACYMAAAjxYAAHY6AAC+GgAAEAAAACYAAAAIAAAA//////////8="/>
              </a:ext>
            </a:extLst>
          </p:cNvCxnSpPr>
          <p:nvPr/>
        </p:nvCxnSpPr>
        <p:spPr>
          <a:xfrm rot="16200000">
            <a:off x="8361045" y="3205480"/>
            <a:ext cx="680085" cy="160401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21" name="Овал 41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AAAAAAAAAAcK1HAP///wgAAAAAAAAAAAAAAAAAAAAAAAAAAAAAAAAAAAAAZAAAAAEAAABAAAAAAAAAAAAAAAAAAAAAAAAAAAAAAAAAAAAAAAAAAAAAAAAAAAAAAAAAAAAAAAAAAAAAAAAAAAAAAAAAAAAAAAAAAAAAAAAAAAAAAAAAAAAAAAAAAAAAFAAAADwAAAABAAAAAAAAAO19MQ0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vwmhkMAAAAEAAAAAAAAAAAAAAAAAAAAAAAAAAeAAAAaAAAAAAAAAAAAAAAAAAAAAAAAAAAAAAAECcAABAnAAAAAAAAAAAAAAAAAAAAAAAAAAAAAAAAAAAAAAAAAAAAABQAAAAAAAAAwMD/AAAAAABkAAAAMgAAAAAAAABkAAAAAAAAAH9/fwAKAAAAHwAAAFQAAABwrUcM////AQAAAAAAAAAAAAAAAAAAAAAAAAAAAAAAAAAAAAAAAAAA7X0xBn9/fwDn5uYDzMzMAMDA/wB/f38AAAAAAAAAAAAAAAAAAAAAAAAAAAAhAAAAGAAAABQAAAACMwAA3xUAAPY0AACpFwAAEAAAACYAAAAIAAAA//////////8="/>
              </a:ext>
            </a:extLst>
          </p:cNvSpPr>
          <p:nvPr/>
        </p:nvSpPr>
        <p:spPr>
          <a:xfrm>
            <a:off x="8291830" y="3555365"/>
            <a:ext cx="317500" cy="29083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42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Bm/f//ECcAABAnAAAAAAAAAAAAAAAAAAAAAAAAAAAAAAAAAAAAAAAAAAAAABQAAAAAAAAAwMD/AAAAAABkAAAAMgAAAAAAAABkAAAAAAAAAH9/fwAKAAAAHwAAAFQAAAAAAAAFAAAAAQAAAAAAAAAAAAAAAAAAAAAAAAAAAAAAAAAAAAAAAAAAAAAAAH9/fwDn5uYDzMzMAMDA/wB/f38AAAAAAAAAAAAAAAAAAAAAAAAAAAAhAAAAGAAAABQAAABzKQAAOCEAAGA+AAB9IwAAEAAAACYAAAAIAAAA//////////8="/>
                  </a:ext>
                </a:extLst>
              </p:cNvSpPr>
              <p:nvPr/>
            </p:nvSpPr>
            <p:spPr>
              <a:xfrm>
                <a:off x="6737985" y="5400040"/>
                <a:ext cx="3401695" cy="3689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=0 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chemeClr val="accent6"/>
                          </a:solidFill>
                          <a:sym typeface="Wingdings" panose="05000000000000000000" pitchFamily="2" charset="2"/>
                        </a:rPr>
                        <m:t></m:t>
                      </m:r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=0, </m:t>
                      </m:r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=1,</m:t>
                      </m:r>
                      <m:r>
                        <a:rPr lang="en-US" sz="200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∀</m:t>
                      </m:r>
                      <m:r>
                        <a:rPr lang="en-US" i="1" dirty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en-US" b="0" i="1" dirty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</m:t>
                      </m:r>
                    </m:oMath>
                  </m:oMathPara>
                </a14:m>
                <a:endParaRPr lang="ru-RU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22" name="TextBox 4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KdKNXP88sJGh7EiDOqgx3M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Bm/f//ECcAABAnAAAAAAAAAAAAAAAAAAAAAAAAAAAAAAAAAAAAAAAAAAAAABQAAAAAAAAAwMD/AAAAAABkAAAAMgAAAAAAAABkAAAAAAAAAH9/fwAKAAAAHwAAAFQAAABbm9UF////AQAAAAAAAAAAAAAAAAAAAAAAAAAAAAAAAAAAAAAAAAAAAAAAAH9/fwDn5uYDzMzMAMDA/wB/f38AAAAAAAAAAAAAAAAAAAAAAAAAAAAhAAAAGAAAABQAAABzKQAAOCEAAGA+AAB9IwAAEAAAACYAAAAIAAAA//////////8="/>
                  </a:ext>
                </a:extLst>
              </p:cNvSpPr>
              <p:nvPr/>
            </p:nvSpPr>
            <p:spPr>
              <a:xfrm>
                <a:off x="6737985" y="5400040"/>
                <a:ext cx="3401695" cy="368935"/>
              </a:xfrm>
              <a:prstGeom prst="rect">
                <a:avLst/>
              </a:prstGeom>
              <a:blipFill>
                <a:blip r:embed="rId4"/>
                <a:srcRect/>
                <a:stretch>
                  <a:fillRect l="0" t="0" r="0" b="-6660"/>
                </a:stretch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43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CoKQAA3SMAAM0+AAAiJgAAEAAAACYAAAAIAAAA//////////8="/>
                  </a:ext>
                </a:extLst>
              </p:cNvSpPr>
              <p:nvPr/>
            </p:nvSpPr>
            <p:spPr>
              <a:xfrm>
                <a:off x="6771640" y="5829935"/>
                <a:ext cx="3437255" cy="3689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r>
                        <m:rPr>
                          <m:nor/>
                        </m:rPr>
                        <a:rPr lang="en-US" dirty="0">
                          <a:solidFill>
                            <a:schemeClr val="accent2"/>
                          </a:solidFill>
                          <a:sym typeface="Wingdings" panose="05000000000000000000" pitchFamily="2" charset="2"/>
                        </a:rPr>
                        <m:t></m:t>
                      </m:r>
                      <m:r>
                        <m:rPr>
                          <m:nor/>
                        </m:rPr>
                        <a:rPr lang="en-US" b="0" i="0" dirty="0" smtClean="0">
                          <a:solidFill>
                            <a:schemeClr val="accent2"/>
                          </a:solidFill>
                          <a:sym typeface="Wingdings" panose="05000000000000000000" pitchFamily="2" charset="2"/>
                        </a:rPr>
                        <m:t>  </m:t>
                      </m:r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=1, </m:t>
                      </m:r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𝑧</m:t>
                      </m:r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=0,∀</m:t>
                      </m:r>
                      <m:r>
                        <a:rPr lang="en-US" i="1" dirty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3" name="TextBox 43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AyN9c4WAPtPlri2t/1lYGw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oKQAA3SMAAM0+AAAiJgAAEAAAACYAAAAIAAAA//////////8="/>
                  </a:ext>
                </a:extLst>
              </p:cNvSpPr>
              <p:nvPr/>
            </p:nvSpPr>
            <p:spPr>
              <a:xfrm>
                <a:off x="6771640" y="5829935"/>
                <a:ext cx="3437255" cy="368935"/>
              </a:xfrm>
              <a:prstGeom prst="rect">
                <a:avLst/>
              </a:prstGeom>
              <a:blipFill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24" name="Овал 44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EAAAAAAAAAcK1HAP///wgAAAAAAAAAAAAAAAAAAAAAAAAAAAAAAAAAAAAAZAAAAAEAAABAAAAAAAAAAAAAAAAAAAAAAAAAAAAAAAAAAAAAAAAAAAAAAAAAAAAAAAAAAAAAAAAAAAAAAAAAAAAAAAAAAAAAAAAAAAAAAAAAAAAAAAAAAAAAAAAAAAAAFAAAADwAAAABAAAAAAAAAFOANQ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YAf4UMAAAAEAAAAAAAAAAAAAAAAAAAAAAAAAAeAAAAaAAAAAAAAAAAAAAAAAAAAAAAAAAAAAAAECcAABAnAAAAAAAAAAAAAAAAAAAAAAAAAAAAAAAAAAAAAAAAAAAAABQAAAAAAAAAwMD/AAAAAABkAAAAMgAAAAAAAABkAAAAAAAAAH9/fwAKAAAAHwAAAFQAAABwrUcM////AQAAAAAAAAAAAAAAAAAAAAAAAAAAAAAAAAAAAAAAAAAAU4A1AH9/fwDn5uYDzMzMAMDA/wB/f38AAAAAAAAAAAAAAAAAAAAAAAAAAAAhAAAAGAAAABQAAABlKQAAYiEAAK0rAABeIwAAAAAAACYAAAAIAAAA//////////8="/>
              </a:ext>
            </a:extLst>
          </p:cNvSpPr>
          <p:nvPr/>
        </p:nvSpPr>
        <p:spPr>
          <a:xfrm>
            <a:off x="6729095" y="5426710"/>
            <a:ext cx="370840" cy="32258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rgbClr val="53803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1</a:t>
            </a:r>
          </a:p>
        </p:txBody>
      </p:sp>
      <p:sp>
        <p:nvSpPr>
          <p:cNvPr id="25" name="Овал 45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EAAAAAAAAA7X0xDf///wgAAAAAAAAAAAAAAAAAAAAAAAAAAAAAAAAAAAAAZAAAAAEAAABAAAAAAAAAAAAAAAAAAAAAAAAAAAAAAAAAAAAAAAAAAAAAAAAAAAAAAAAAAAAAAAAAAAAAAAAAAAAAAAAAAAAAAAAAAAAAAAAAAAAAAAAAAAAAAAAAAAAAFAAAADwAAAABAAAAAAAAALBdJ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48bToMAAAAEAAAAAAAAAAAAAAAAAAAAAAAAAAeAAAAaAAAAAAAAAAAAAAAAAAAAAAAAAAAAAAAECcAABAnAAAAAAAAAAAAAAAAAAAAAAAAAAAAAAAAAAAAAAAAAAAAABQAAAAAAAAAwMD/AAAAAABkAAAAMgAAAAAAAABkAAAAAAAAAH9/fwAKAAAAHwAAAFQAAADtfTEG////AQAAAAAAAAAAAAAAAAAAAAAAAAAAAAAAAAAAAAAAAAAAsF0kAH9/fwDn5uYDzMzMAMDA/wB/f38AAAAAAAAAAAAAAAAAAAAAAAAAAAAhAAAAGAAAABQAAABEKQAACCQAAIwrAAAEJgAAAAAAACYAAAAIAAAA//////////8="/>
              </a:ext>
            </a:extLst>
          </p:cNvSpPr>
          <p:nvPr/>
        </p:nvSpPr>
        <p:spPr>
          <a:xfrm>
            <a:off x="6708140" y="5857240"/>
            <a:ext cx="370840" cy="32258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rgbClr val="B05D24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2</a:t>
            </a:r>
          </a:p>
        </p:txBody>
      </p:sp>
      <p:sp>
        <p:nvSpPr>
          <p:cNvPr id="26" name="Прямоугольник 46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JPsEh0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BWJAAAQSAAAKomAABeIwAAECAAACYAAAAIAAAA//////////8="/>
              </a:ext>
            </a:extLst>
          </p:cNvSpPr>
          <p:nvPr/>
        </p:nvSpPr>
        <p:spPr>
          <a:xfrm>
            <a:off x="5906770" y="5243195"/>
            <a:ext cx="378460" cy="5060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lvl="2" marL="0" algn="just">
              <a:lnSpc>
                <a:spcPct val="150000"/>
              </a:lnSpc>
              <a:defRPr lang="ru-ru"/>
            </a:pPr>
            <a:r>
              <a:rPr lang="en-us" sz="2000" i="1"/>
              <a:t>3.</a:t>
            </a:r>
            <a:endParaRPr lang="en-us" sz="2000" i="1"/>
          </a:p>
        </p:txBody>
      </p:sp>
      <p:sp>
        <p:nvSpPr>
          <p:cNvPr id="27" name="Прямоугольник 48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D2JAAA6ggAAEonAAAIDAAAECAAACYAAAAIAAAA//////////8="/>
              </a:ext>
            </a:extLst>
          </p:cNvSpPr>
          <p:nvPr/>
        </p:nvSpPr>
        <p:spPr>
          <a:xfrm>
            <a:off x="6008370" y="1449070"/>
            <a:ext cx="378460" cy="506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lvl="2" marL="0" algn="just">
              <a:lnSpc>
                <a:spcPct val="150000"/>
              </a:lnSpc>
              <a:defRPr lang="ru-ru"/>
            </a:pPr>
            <a:r>
              <a:rPr lang="en-us" sz="2000" i="1"/>
              <a:t>2.</a:t>
            </a:r>
            <a:endParaRPr lang="en-us" sz="2000" i="1"/>
          </a:p>
        </p:txBody>
      </p:sp>
      <p:graphicFrame>
        <p:nvGraphicFramePr>
          <p:cNvPr id="28" name=""/>
          <p:cNvGraphicFramePr>
            <a:graphicFrameLocks noGrp="1"/>
          </p:cNvGraphicFramePr>
          <p:nvPr/>
        </p:nvGraphicFramePr>
        <p:xfrm>
          <a:off x="3791585" y="1599565"/>
          <a:ext cx="2148205" cy="21856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29895"/>
                <a:gridCol w="429895"/>
                <a:gridCol w="393700"/>
                <a:gridCol w="336550"/>
                <a:gridCol w="558800"/>
              </a:tblGrid>
              <a:tr h="29337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y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z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w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29337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29" name="Прямоугольник 50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Hzd1U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ChFAAA3QgAAPUWAAD6CwAAECAAACYAAAAIAAAA//////////8="/>
              </a:ext>
            </a:extLst>
          </p:cNvSpPr>
          <p:nvPr/>
        </p:nvSpPr>
        <p:spPr>
          <a:xfrm>
            <a:off x="3353435" y="1440815"/>
            <a:ext cx="378460" cy="5060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lvl="2" marL="0" algn="just">
              <a:lnSpc>
                <a:spcPct val="150000"/>
              </a:lnSpc>
              <a:defRPr lang="ru-ru"/>
            </a:pPr>
            <a:r>
              <a:rPr lang="ru-ru" sz="2000" i="1"/>
              <a:t>4</a:t>
            </a:r>
            <a:r>
              <a:rPr lang="en-us" sz="2000" i="1"/>
              <a:t>.</a:t>
            </a:r>
            <a:endParaRPr lang="en-us" sz="2000" i="1"/>
          </a:p>
        </p:txBody>
      </p:sp>
      <p:sp>
        <p:nvSpPr>
          <p:cNvPr id="30" name="TextBox 51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OX8yFs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fPwAAwSIAANBHAAAGJQAAECAAACYAAAAIAAAA//////////8="/>
              </a:ext>
            </a:extLst>
          </p:cNvSpPr>
          <p:nvPr/>
        </p:nvSpPr>
        <p:spPr>
          <a:xfrm>
            <a:off x="10342245" y="5649595"/>
            <a:ext cx="1331595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en-us" b="1"/>
              <a:t>xwzy</a:t>
            </a:r>
            <a:endParaRPr lang="ru-ru" b="1"/>
          </a:p>
        </p:txBody>
      </p:sp>
      <p:sp>
        <p:nvSpPr>
          <p:cNvPr id="31" name="Прямоугольник 52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RpYmk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AyPwAAqSIAAGVHAAAQJQAAEAAAACYAAAAIAAAA//////////8="/>
              </a:ext>
            </a:extLst>
          </p:cNvSpPr>
          <p:nvPr/>
        </p:nvSpPr>
        <p:spPr>
          <a:xfrm>
            <a:off x="10273030" y="5634355"/>
            <a:ext cx="1332865" cy="3905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2" name="Номер слайд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IwMD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0F0F-41B5-F1F9-FB1C-B7AC41520DE2}" type="slidenum">
              <a:t>10</a:t>
            </a:fld>
          </a:p>
        </p:txBody>
      </p:sp>
      <p:sp>
        <p:nvSpPr>
          <p:cNvPr id="33" name="Прямоугольник1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O19MQ0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QIMwAMAAAAEAAAAAAAAAAAAAAAAAAAAAAAAAAeAAAAaAAAAAAAAAAAAAAAAAAAAAAAAAAAAAAAECcAABAnAAAAAAAAAAAAAAAAAAAAAAAAAAAAAAAAAAAAAAAAAAAAABQAAAAAAAAAwMD/AAAAAABkAAAAMgAAAAAAAABkAAAAAAAAAH9/fwAKAAAAHwAAAFQAAABbm9UF////AQAAAAAAAAAAAAAAAAAAAAAAAAAAAAAAAAAAAAAAAAAA7X0xBn9/fwDn5uYDzMzMAMDA/wB/f38AAAAAAAAAAAAAAAAAAAAAAAAAAAAhAAAAGAAAABQAAABaOgAAghcAAE1AAADKGQAAAAAAACYAAAAIAAAA//////////8="/>
              </a:ext>
            </a:extLst>
          </p:cNvSpPr>
          <p:nvPr/>
        </p:nvSpPr>
        <p:spPr>
          <a:xfrm>
            <a:off x="9485630" y="3821430"/>
            <a:ext cx="967105" cy="37084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34" name="Эллипс1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EAAAAAAAAAcK1HAP///wgAAAAAAAAAAAAAAAAAAAAAAAAAAAAAAAAAAAAAZAAAAAEAAABAAAAAAAAAAAAAAAAAAAAAAAAAAAAAAAAAAAAAAAAAAAAAAAAAAAAAAAAAAAAAAAAAAAAAAAAAAAAAAAAAAAAAAAAAAAAAAAAAAAAAAAAAAAAAAAAAAAAAFAAAADwAAAABAAAAAAAAAFOANQ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AAAAAAAAAAAAAAAAAAAAAAECcAABAnAAAAAAAAAAAAAAAAAAAAAAAAAAAAAAAAAAAAAAAAAAAAABQAAAAAAAAAwMD/AAAAAABkAAAAMgAAAAAAAABkAAAAAAAAAH9/fwAKAAAAHwAAAFQAAABwrUcM////AQAAAAAAAAAAAAAAAAAAAAAAAAAAAAAAAAAAAAAAAAAAU4A1AH9/fwDn5uYDzMzMAMDA/wB/f38AAAAAAAAAAAAAAAAAAAAAAAAAAAAhAAAAGAAAABQAAABFNwAACRIAAI05AAAFFAAAAAAAACYAAAAIAAAA//////////8="/>
              </a:ext>
            </a:extLst>
          </p:cNvSpPr>
          <p:nvPr/>
        </p:nvSpPr>
        <p:spPr>
          <a:xfrm>
            <a:off x="8984615" y="2931795"/>
            <a:ext cx="370840" cy="32258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rgbClr val="53803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1</a:t>
            </a:r>
          </a:p>
        </p:txBody>
      </p:sp>
      <p:sp>
        <p:nvSpPr>
          <p:cNvPr id="35" name="Эллипс2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EAAAAAAAAA7X0xDf///wgAAAAAAAAAAAAAAAAAAAAAAAAAAAAAAAAAAAAAZAAAAAEAAABAAAAAAAAAAAAAAAAAAAAAAAAAAAAAAAAAAAAAAAAAAAAAAAAAAAAAAAAAAAAAAAAAAAAAAAAAAAAAAAAAAAAAAAAAAAAAAAAAAAAAAAAAAAAAAAAAAAAAFAAAADwAAAABAAAAAAAAALBdJ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+AAAMAAAAEAAAAAAAAAAAAAAAAAAAAAAAAAAeAAAAaAAAAAAAAAAAAAAAAAAAAAAAAAAAAAAAECcAABAnAAAAAAAAAAAAAAAAAAAAAAAAAAAAAAAAAAAAAAAAAAAAABQAAAAAAAAAwMD/AAAAAABkAAAAMgAAAAAAAABkAAAAAAAAAH9/fwAKAAAAHwAAAFQAAADtfTEG////AQAAAAAAAAAAAAAAAAAAAAAAAAAAAAAAAAAAAAAAAAAAsF0kAH9/fwDn5uYDzMzMAMDA/wB/f38AAAAAAAAAAAAAAAAAAAAAAAAAAAAhAAAAGAAAABQAAABZNgAA+xgAAKE4AAD3GgAAAAAAACYAAAAIAAAA//////////8="/>
              </a:ext>
            </a:extLst>
          </p:cNvSpPr>
          <p:nvPr/>
        </p:nvSpPr>
        <p:spPr>
          <a:xfrm>
            <a:off x="8834755" y="4060825"/>
            <a:ext cx="370840" cy="32258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rgbClr val="B05D24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 advAuto="0"/>
      <p:bldP spid="10" grpId="0" animBg="1" advAuto="0"/>
      <p:bldP spid="11" grpId="0" animBg="1"/>
      <p:bldP spid="12" grpId="0" animBg="1"/>
      <p:bldP spid="13" grpId="0" animBg="1" advAuto="0"/>
      <p:bldP spid="14" grpId="0" animBg="1" advAuto="0"/>
      <p:bldP spid="15" grpId="0" animBg="1"/>
      <p:bldP spid="16" grpId="0" animBg="1"/>
      <p:bldP spid="17" grpId="0" animBg="1"/>
      <p:bldP spid="18" grpId="0" animBg="1"/>
      <p:bldP spid="19" grpId="0" animBg="1" advAuto="0"/>
      <p:bldP spid="20" grpId="0" animBg="1" advAuto="0"/>
      <p:bldP spid="21" grpId="0" animBg="1"/>
      <p:bldP spid="24" grpId="0" animBg="1"/>
      <p:bldP spid="25" grpId="0" animBg="1"/>
      <p:bldP spid="26" grpId="0"/>
      <p:bldP spid="27" grpId="0"/>
      <p:bldP spid="28" grpId="0" animBg="1" advAuto="0"/>
      <p:bldP spid="31" grpId="0" animBg="1"/>
      <p:bldP spid="33" grpId="0" animBg="1"/>
      <p:bldP spid="34" grpId="0" animBg="1"/>
      <p:bldP spid="35" grpId="0" animBg="1"/>
    </p:bldLst>
    <p:extLst>
      <p:ext uri="smNativeData">
        <pr:smNativeData xmlns:pr="smNativeData" val="q5K7XhcAAAAFAAAA/////wEAAAABAAAAAAAAAAAAAAAAAAAAAAAAAAcAAAD9////AQAAAAEAAAAAAAAAAAAAAAAAAAAAAAAACQAAAP3///8BAAAAAQAAAAAAAAAAAAAAAAAAAAAAAAANAAAA/////wEAAAABAAAAAAAAAAAAAAAAAAAAAAAAAA8AAAD9////AQAAAAEAAAAAAAAAAAAAAAAAAAAAAAAAEwAAAP3///8BAAAAAQAAAAAAAAAAAAAAAAAAAAAAAAAXAAAA/f///wEAAAABAAAAAAAAAAAAAAAAAAAAAAAAABkAAAD9////AQAAAAEAAAAAAAAAAAAAAAAAAAAAAAAAGwAAAP3///8BAAAAAQAAAAAAAAAAAAAAAAAAAAAAAAAdAAAA/f///wEAAAABAAAAAAAAAAAAAAAAAAAAAAAAAB8AAAD9////AQAAAAEAAAAAAAAAAAAAAAAAAAAAAAAAIQAAAP3///8BAAAAAQAAAAAAAAAAAAAAAAAAAAAAAAAjAAAA/f///wEAAAABAAAAAAAAAAAAAAAAAAAAAAAAACcAAAD9////AQAAAAEAAAAAAAAAAAAAAAAAAAAAAAAAKQAAAP3///8BAAAAAQAAAAAAAAAAAAAAAAAAAAAAAAArAAAA/f///wEAAAABAAAAAAAAAAAAAAAAAAAAAAAAAC0AAAD9////AQAAAAEAAAAAAAAAAAAAAAAAAAAAAAAALwAAAP3///8BAAAAAQAAAAAAAAAAAAAAAAAAAAAAAAAzAAAA/f///wEAAAABAAAAAAAAAAAAAAAAAAAAAAAAADcAAAD9////AgAAAAEAAAAAAAAAAAAAAAAAAAAAAAAAOQAAAP3///8BAAAAAQAAAAAAAAAAAAAAAAAAAAAAAAA7AAAA/f///wEAAAABAAAAAAAAAAAAAAAAAAAAAAAAAD0AAAD9////AQAAAAEAAAAAAAAAAAAAAAAAAAAAAAAA"/>
      </p:ext>
    </p:extLst>
  </p:timing>
</p:sld>
</file>

<file path=ppt/slides/slide1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fJPrE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en-us" sz="3200"/>
              <a:t>3 </a:t>
            </a:r>
            <a:r>
              <a:rPr lang="ru-ru" sz="3200"/>
              <a:t>Соответствие столбцам</a:t>
            </a:r>
            <a:endParaRPr lang="ru-ru" sz="3200"/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xhOmU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AJQAATAMAAL1IAABFBgAAEAAAACYAAAAIAAAAASAAAAAAAAA="/>
              </a:ext>
            </a:extLst>
          </p:cNvSpPr>
          <p:nvPr>
            <p:ph type="body" idx="1"/>
          </p:nvPr>
        </p:nvSpPr>
        <p:spPr>
          <a:xfrm>
            <a:off x="6096000" y="535940"/>
            <a:ext cx="5728335" cy="48323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indent="0" algn="just">
              <a:lnSpc>
                <a:spcPct val="150000"/>
              </a:lnSpc>
              <a:buNone/>
              <a:defRPr lang="ru-ru"/>
            </a:pPr>
            <a:r>
              <a:rPr lang="ru-ru" sz="1800"/>
              <a:t>Упрощение логического выражения (не всегда хорошо)</a:t>
            </a:r>
            <a:endParaRPr lang="ru-ru" sz="1800"/>
          </a:p>
          <a:p>
            <a:pPr marL="0" indent="0" algn="just">
              <a:lnSpc>
                <a:spcPct val="150000"/>
              </a:lnSpc>
              <a:buNone/>
              <a:defRPr lang="ru-ru"/>
            </a:pPr>
            <a:endParaRPr lang="ru-ru" sz="1800"/>
          </a:p>
          <a:p>
            <a:pPr marL="342900" indent="-342900" algn="just">
              <a:lnSpc>
                <a:spcPct val="150000"/>
              </a:lnSpc>
              <a:buFontTx/>
              <a:buAutoNum type="arabicPeriod"/>
              <a:defRPr lang="ru-ru"/>
            </a:pPr>
            <a:endParaRPr lang="ru-ru" sz="1800"/>
          </a:p>
          <a:p>
            <a:pPr marL="0" indent="0">
              <a:buNone/>
              <a:defRPr lang="ru-ru"/>
            </a:pPr>
            <a:endParaRPr lang="en-us" sz="1400"/>
          </a:p>
          <a:p>
            <a:pPr>
              <a:defRPr lang="ru-ru"/>
            </a:pPr>
            <a:endParaRPr lang="en-us" sz="1400"/>
          </a:p>
          <a:p>
            <a:pPr>
              <a:defRPr lang="ru-ru"/>
            </a:pPr>
            <a:endParaRPr lang="en-us" sz="1400"/>
          </a:p>
          <a:p>
            <a:pPr>
              <a:defRPr lang="ru-ru"/>
            </a:pPr>
            <a:endParaRPr lang="ru-ru" sz="1400"/>
          </a:p>
          <a:p>
            <a:pPr marL="0" indent="0">
              <a:buNone/>
              <a:defRPr lang="ru-ru"/>
            </a:pPr>
            <a:endParaRPr lang="ru-ru" sz="1800"/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612775" y="1495425"/>
          <a:ext cx="11211560" cy="49288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992120"/>
                <a:gridCol w="8219440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Алгоритм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Признаки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just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Внешняя операция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just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Маленькая таблица истинности</a:t>
                      </a:r>
                    </a:p>
                    <a:p>
                      <a:pPr marL="0" marR="0" indent="0" algn="just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Для конъюнкции наличие строки с </a:t>
                      </a:r>
                      <a:r>
                        <a:rPr lang="en-us"/>
                        <a:t>F = 1</a:t>
                      </a:r>
                    </a:p>
                    <a:p>
                      <a:pPr marL="0" marR="0" indent="0" algn="just" defTabSz="9144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Для дизъюнкции наличие строки </a:t>
                      </a:r>
                      <a:r>
                        <a:rPr lang="en-us"/>
                        <a:t>с F = 0</a:t>
                      </a:r>
                      <a:endParaRPr lang="en-us"/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Привод к СДНФ (СКНФ)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Дана полная таблица истинности, либо все строки, для который выражение истинно (СДНФ), либо все строки, для которых выражение ложно (СКНФ).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«Чаще других»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Маленький кусок таблицы истинности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Сложное выражение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Одна из переменных встречается чаще других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SPLIT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Сложное выражение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Переменные встречаются одинаковое количество раз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TiYrs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09D7-99B5-F1FF-FB1C-6FAA47520D3A}" type="slidenum">
              <a:t>11</a:t>
            </a:fld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3200"/>
              <a:t>1. Определить выражение</a:t>
            </a:r>
            <a:endParaRPr lang="ru-ru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 noChangeArrowheads="1"/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CK////PP///wAAAAAAAAAAECcAABAnAAAAAAAAAAAAAAAAAAAAAAAAAAAAAAAAAAAAAAAAAAAAABQAAAAAAAAAwMD/AAAAAABkAAAAMgAAAAAAAABkAAAAAAAAAH9/fwAKAAAAHwAAAFQAAAAAAAAFAAAAAQAAAAAAAAAAAAAAAAAAAAAAAAAAAAAAAAAAAAAAAAAAAAAAAH9/fwDn5uYDzMzMAMDA/wB/f38AAAAAAAAAAAAAAAAAAAAAAAAAAAAhAAAAGAAAABQAAAAiAgAA3QgAAAolAAChIw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346710" y="1440815"/>
                <a:ext cx="5674360" cy="435102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000" dirty="0" smtClean="0"/>
                  <a:t>Дан фрагмент ТИ. 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endParaRPr lang="ru-RU" sz="2000" dirty="0" smtClean="0"/>
              </a:p>
              <a:p>
                <a:pPr marL="0" indent="0">
                  <a:buNone/>
                </a:pPr>
                <a:r>
                  <a:rPr lang="ru-RU" sz="2000" dirty="0" smtClean="0"/>
                  <a:t>Каким из приведенных выражений может быть </a:t>
                </a:r>
                <a:r>
                  <a:rPr lang="en-US" sz="2000" dirty="0" smtClean="0"/>
                  <a:t>F</a:t>
                </a:r>
                <a:endParaRPr lang="ru-RU" sz="2000" dirty="0" smtClean="0"/>
              </a:p>
              <a:p>
                <a:pPr marL="1077913" indent="0">
                  <a:buNone/>
                </a:pPr>
                <a:r>
                  <a:rPr lang="en-US" sz="2000" b="0" dirty="0" smtClean="0"/>
                  <a:t>1)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en-US" sz="2000" dirty="0" smtClean="0"/>
              </a:p>
              <a:p>
                <a:pPr marL="1077913" indent="0">
                  <a:buNone/>
                </a:pPr>
                <a:r>
                  <a:rPr lang="en-US" sz="2000" dirty="0"/>
                  <a:t>2</a:t>
                </a:r>
                <a:r>
                  <a:rPr lang="en-US" sz="2000" b="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e>
                    </m:acc>
                  </m:oMath>
                </a14:m>
                <a:endParaRPr lang="en-US" sz="2000" dirty="0" smtClean="0"/>
              </a:p>
              <a:p>
                <a:pPr marL="1077913" indent="0">
                  <a:buNone/>
                </a:pPr>
                <a:r>
                  <a:rPr lang="en-US" sz="2000" dirty="0"/>
                  <a:t>3</a:t>
                </a:r>
                <a:r>
                  <a:rPr lang="en-US" sz="2000" b="0" dirty="0" smtClean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e>
                    </m:acc>
                  </m:oMath>
                </a14:m>
                <a:endParaRPr lang="en-US" sz="2000" dirty="0" smtClean="0"/>
              </a:p>
              <a:p>
                <a:pPr marL="1077913" indent="0">
                  <a:buNone/>
                </a:pPr>
                <a:r>
                  <a:rPr lang="en-US" sz="2000" dirty="0"/>
                  <a:t>4</a:t>
                </a:r>
                <a:r>
                  <a:rPr lang="en-US" sz="2000" b="0" dirty="0" smtClean="0"/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IUYX617nEFJr+PlXFel7kU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CK////PP///wAAAAAAAAAAECcAABAnAAAAAAAAAAAAAAAAAAAAAAAAAAAAAAAAAAAAAAAAAAAAABQAAAAAAAAAwMD/AAAAAABkAAAAMgAAAAAAAABkAAAAAAAAAH9/fwAKAAAAHwAAAFQAAABbm9UF////AQAAAAAAAAAAAAAAAAAAAAAAAAAAAAAAAAAAAAAAAAAAAAAAAH9/fwDn5uYDzMzMAMDA/wB/f38AAAAAAAAAAAAAAAAAAAAAAAAAAAAhAAAAGAAAABQAAAAiAgAA3QgAAAolAAChIw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346710" y="1440815"/>
                <a:ext cx="5674360" cy="4351020"/>
              </a:xfrm>
              <a:prstGeom prst="rect">
                <a:avLst/>
              </a:prstGeom>
              <a:blipFill>
                <a:blip r:embed="rId2"/>
                <a:srcRect/>
                <a:stretch>
                  <a:fillRect l="-1180" t="-1960" r="0" b="0"/>
                </a:stretch>
              </a:blipFill>
              <a:ln>
                <a:noFill/>
              </a:ln>
              <a:effectLst/>
            </p:spPr>
          </p:sp>
        </mc:Fallback>
      </mc:AlternateContent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513715" y="1852930"/>
          <a:ext cx="5283200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x2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x3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x4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x5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x6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x7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5" name="TextBox 4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5MbkI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YJgAAcgkAAL9HAABIIwAAECAAACYAAAAIAAAA//////////8="/>
              </a:ext>
            </a:extLst>
          </p:cNvSpPr>
          <p:nvPr/>
        </p:nvSpPr>
        <p:spPr>
          <a:xfrm>
            <a:off x="6314440" y="1535430"/>
            <a:ext cx="5348605" cy="41998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Алгоритм</a:t>
            </a:r>
            <a:r>
              <a:rPr lang="en-us" sz="2000" b="1" i="1"/>
              <a:t>:</a:t>
            </a:r>
            <a:endParaRPr lang="en-us" sz="2000" b="1" i="1"/>
          </a:p>
          <a:p>
            <a:pPr marL="342900" indent="-3429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Определяем для каждого выражения внешнюю операцию.</a:t>
            </a:r>
            <a:endParaRPr lang="ru-ru" sz="2000" i="1"/>
          </a:p>
          <a:p>
            <a:pPr marL="342900" indent="-3429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Подставляем каждое выражение в ТИ</a:t>
            </a:r>
            <a:endParaRPr lang="ru-ru" sz="2000" i="1"/>
          </a:p>
          <a:p>
            <a:pPr marL="716280" algn="just">
              <a:lnSpc>
                <a:spcPct val="150000"/>
              </a:lnSpc>
              <a:defRPr lang="ru-ru"/>
            </a:pPr>
            <a:r>
              <a:rPr lang="ru-ru" sz="2000" i="1"/>
              <a:t>2.1 для конъюнкции начинаем со строки </a:t>
            </a:r>
            <a:r>
              <a:rPr lang="en-us" sz="2000" i="1"/>
              <a:t>F=1</a:t>
            </a:r>
            <a:endParaRPr lang="en-us" sz="2000" i="1"/>
          </a:p>
          <a:p>
            <a:pPr marL="716280" algn="just">
              <a:lnSpc>
                <a:spcPct val="150000"/>
              </a:lnSpc>
              <a:defRPr lang="ru-ru"/>
            </a:pPr>
            <a:r>
              <a:rPr lang="en-us" sz="2000" i="1"/>
              <a:t>2.2 </a:t>
            </a:r>
            <a:r>
              <a:rPr lang="ru-ru" sz="2000" i="1"/>
              <a:t>для дизъюнкции со строки с </a:t>
            </a:r>
            <a:r>
              <a:rPr lang="en-us" sz="2000" i="1"/>
              <a:t>F=0</a:t>
            </a:r>
            <a:endParaRPr lang="en-us" sz="2000" i="1"/>
          </a:p>
          <a:p>
            <a:pPr algn="just">
              <a:lnSpc>
                <a:spcPct val="150000"/>
              </a:lnSpc>
              <a:defRPr lang="ru-ru"/>
            </a:pPr>
            <a:r>
              <a:rPr lang="en-us" sz="2000" i="1"/>
              <a:t>3. </a:t>
            </a:r>
            <a:r>
              <a:rPr lang="ru-ru" sz="2000" i="1"/>
              <a:t>Проверяем все варианты ответов, даже в том случае, если подошел первый.</a:t>
            </a:r>
            <a:endParaRPr lang="ru-ru" sz="2000" i="1"/>
          </a:p>
        </p:txBody>
      </p:sp>
      <p:sp>
        <p:nvSpPr>
          <p:cNvPr id="6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BzL2k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BCAwAA1CQAAEAJAAAaJwAAECAAACYAAAAIAAAA//////////8="/>
              </a:ext>
            </a:extLst>
          </p:cNvSpPr>
          <p:nvPr/>
        </p:nvSpPr>
        <p:spPr>
          <a:xfrm>
            <a:off x="529590" y="5986780"/>
            <a:ext cx="97409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ru-ru" b="1"/>
              <a:t>1</a:t>
            </a:r>
            <a:endParaRPr lang="ru-ru" b="1"/>
          </a:p>
        </p:txBody>
      </p:sp>
      <p:sp>
        <p:nvSpPr>
          <p:cNvPr id="7" name="Прямоугольник 6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Ng44Rk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AlAwAAFCUAADQKAABBJwAAEAAAACYAAAAIAAAA//////////8="/>
              </a:ext>
            </a:extLst>
          </p:cNvSpPr>
          <p:nvPr/>
        </p:nvSpPr>
        <p:spPr>
          <a:xfrm>
            <a:off x="511175" y="6027420"/>
            <a:ext cx="1147445" cy="3536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8" name="Номер слайда 7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psdmw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011E-50B5-F1F7-FB1C-A6A24F520DF3}" type="slidenum">
              <a:t>2</a:t>
            </a:fld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  <p:extLst>
      <p:ext uri="smNativeData">
        <pr:smNativeData xmlns:pr="smNativeData" val="q5K7XgEAAAAFAAAA/f///wIAAAABAAAAAAAAAAAAAAAAAAAAAAAAAA==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pyUHI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en-us" sz="3200"/>
              <a:t>2</a:t>
            </a:r>
            <a:r>
              <a:rPr lang="ru-ru" sz="3200"/>
              <a:t>.1 Определить количество строк</a:t>
            </a:r>
            <a:endParaRPr lang="ru-ru" sz="3200"/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pyUHI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iAgAA3QgAAAolAAChIwAAEAAAACYAAAAIAAAAASAAAAAAAAA="/>
              </a:ext>
            </a:extLst>
          </p:cNvSpPr>
          <p:nvPr>
            <p:ph type="body" idx="1"/>
          </p:nvPr>
        </p:nvSpPr>
        <p:spPr>
          <a:xfrm>
            <a:off x="346710" y="1440815"/>
            <a:ext cx="5674360" cy="435102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indent="0" algn="just">
              <a:lnSpc>
                <a:spcPct val="150000"/>
              </a:lnSpc>
              <a:buNone/>
              <a:defRPr lang="ru-ru"/>
            </a:pPr>
            <a:r>
              <a:rPr lang="ru-ru" sz="2000"/>
              <a:t>Дан фрагмент ТИ. Укажите максимально возможное количество строк полной ТИ, в которой значение </a:t>
            </a:r>
            <a:r>
              <a:rPr lang="en-us" sz="2000"/>
              <a:t>x</a:t>
            </a:r>
            <a:r>
              <a:rPr lang="en-us" sz="2000" baseline="-24000"/>
              <a:t>3</a:t>
            </a:r>
            <a:r>
              <a:rPr lang="en-us" sz="2000"/>
              <a:t> </a:t>
            </a:r>
            <a:r>
              <a:rPr lang="ru-ru" sz="2000"/>
              <a:t>не совпадает с </a:t>
            </a:r>
            <a:r>
              <a:rPr lang="en-us" sz="2000"/>
              <a:t>F</a:t>
            </a:r>
            <a:endParaRPr lang="ru-ru" sz="2000"/>
          </a:p>
          <a:p>
            <a:pPr marL="0" indent="0">
              <a:buNone/>
              <a:defRPr lang="ru-ru"/>
            </a:pPr>
            <a:endParaRPr lang="en-us" sz="2000"/>
          </a:p>
          <a:p>
            <a:pPr>
              <a:defRPr lang="ru-ru"/>
            </a:pPr>
            <a:endParaRPr lang="en-us" sz="2000"/>
          </a:p>
          <a:p>
            <a:pPr>
              <a:defRPr lang="ru-ru"/>
            </a:pPr>
            <a:endParaRPr lang="en-us" sz="2000"/>
          </a:p>
          <a:p>
            <a:pPr>
              <a:defRPr lang="ru-ru"/>
            </a:pPr>
            <a:endParaRPr lang="ru-ru" sz="2000"/>
          </a:p>
          <a:p>
            <a:pPr marL="0" indent="0">
              <a:buNone/>
              <a:defRPr lang="ru-ru"/>
            </a:pP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429895" y="3178175"/>
          <a:ext cx="5591175" cy="19113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98830"/>
                <a:gridCol w="798830"/>
                <a:gridCol w="798830"/>
                <a:gridCol w="798830"/>
                <a:gridCol w="798830"/>
                <a:gridCol w="798830"/>
                <a:gridCol w="798830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x2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x3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x4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x5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x6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5" name="TextBox 4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BJwAA3QgAAOhHAACtEgAAECAAACYAAAAIAAAA//////////8="/>
              </a:ext>
            </a:extLst>
          </p:cNvSpPr>
          <p:nvPr/>
        </p:nvSpPr>
        <p:spPr>
          <a:xfrm>
            <a:off x="6340475" y="1440815"/>
            <a:ext cx="5348605" cy="15951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Алгоритм</a:t>
            </a:r>
            <a:r>
              <a:rPr lang="en-us" sz="2000" b="1" i="1"/>
              <a:t>:</a:t>
            </a:r>
            <a:endParaRPr lang="en-us" sz="2000" b="1" i="1"/>
          </a:p>
          <a:p>
            <a:pPr algn="just">
              <a:lnSpc>
                <a:spcPct val="150000"/>
              </a:lnSpc>
              <a:defRPr lang="ru-ru"/>
            </a:pPr>
            <a:r>
              <a:rPr lang="ru-ru" sz="2000" i="1"/>
              <a:t>Анализировать исходя из общего количества строк (</a:t>
            </a:r>
            <a:r>
              <a:rPr lang="ru-ru" sz="2800" b="1" i="1"/>
              <a:t>2</a:t>
            </a:r>
            <a:r>
              <a:rPr lang="en-us" sz="2800" b="1" i="1" baseline="30000"/>
              <a:t>n</a:t>
            </a:r>
            <a:r>
              <a:rPr lang="ru-ru" sz="2000" i="1"/>
              <a:t>)</a:t>
            </a:r>
            <a:endParaRPr lang="en-us" sz="2000" i="1"/>
          </a:p>
        </p:txBody>
      </p:sp>
      <p:sp>
        <p:nvSpPr>
          <p:cNvPr id="6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pAwAAJSIAAN8JAABqJAAAECAAACYAAAAIAAAA//////////8="/>
              </a:ext>
            </a:extLst>
          </p:cNvSpPr>
          <p:nvPr/>
        </p:nvSpPr>
        <p:spPr>
          <a:xfrm>
            <a:off x="513715" y="5550535"/>
            <a:ext cx="1090930" cy="368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ru-ru" b="1"/>
              <a:t>62</a:t>
            </a:r>
            <a:endParaRPr lang="ru-ru" b="1"/>
          </a:p>
        </p:txBody>
      </p:sp>
      <p:sp>
        <p:nvSpPr>
          <p:cNvPr id="7" name="Прямоугольник 6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ApAwAAiyIAADgKAAC4JAAAEAAAACYAAAAIAAAA//////////8="/>
              </a:ext>
            </a:extLst>
          </p:cNvSpPr>
          <p:nvPr/>
        </p:nvSpPr>
        <p:spPr>
          <a:xfrm>
            <a:off x="513715" y="5615305"/>
            <a:ext cx="1147445" cy="3536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8" name="TextBox 7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BJwAArRIAAEtKAACuKQAAECAAACYAAAAIAAAA//////////8="/>
              </a:ext>
            </a:extLst>
          </p:cNvSpPr>
          <p:nvPr/>
        </p:nvSpPr>
        <p:spPr>
          <a:xfrm>
            <a:off x="6340475" y="3035935"/>
            <a:ext cx="5736590" cy="3739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Решение</a:t>
            </a:r>
            <a:r>
              <a:rPr lang="en-us" sz="2000" b="1" i="1"/>
              <a:t>:</a:t>
            </a:r>
            <a:endParaRPr lang="en-us" sz="2000" b="1" i="1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Подсчитаем общее количество строк 2</a:t>
            </a:r>
            <a:r>
              <a:rPr lang="ru-ru" sz="2000" i="1" baseline="30000"/>
              <a:t>6 </a:t>
            </a:r>
            <a:r>
              <a:rPr lang="ru-ru" sz="2000" i="1"/>
              <a:t>= 64</a:t>
            </a:r>
            <a:endParaRPr lang="ru-ru" sz="2000" i="1"/>
          </a:p>
          <a:p>
            <a:pPr marL="342900" indent="-3429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Из этих 64 строк ровно в двух строках </a:t>
            </a:r>
            <a:r>
              <a:rPr lang="en-us" sz="2000" i="1"/>
              <a:t>F </a:t>
            </a:r>
            <a:r>
              <a:rPr lang="en-us" sz="2000" i="1">
                <a:latin typeface="Symbol" pitchFamily="1" charset="2"/>
                <a:ea typeface="Calibri" pitchFamily="2" charset="-52"/>
                <a:cs typeface="Calibri" pitchFamily="2" charset="-52"/>
              </a:rPr>
              <a:t></a:t>
            </a:r>
            <a:r>
              <a:rPr lang="ru-ru" sz="2000" i="1"/>
              <a:t> </a:t>
            </a:r>
            <a:r>
              <a:rPr lang="en-us" sz="2000" i="1"/>
              <a:t>x</a:t>
            </a:r>
            <a:r>
              <a:rPr lang="en-us" sz="2000" i="1" baseline="-24000"/>
              <a:t>3</a:t>
            </a:r>
            <a:r>
              <a:rPr lang="en-us" sz="2000" i="1"/>
              <a:t> </a:t>
            </a:r>
            <a:endParaRPr lang="en-us" sz="2000" i="1"/>
          </a:p>
          <a:p>
            <a:pPr marL="342900" indent="-3429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Про остальные строки ничего не известно.  Просится указать наибольшее число строк =</a:t>
            </a:r>
            <a:r>
              <a:rPr lang="en-us" sz="2000" i="1"/>
              <a:t>&gt;</a:t>
            </a:r>
            <a:r>
              <a:rPr lang="ru-ru" sz="2000" i="1"/>
              <a:t> предполагаем, что в остальных 60        строках </a:t>
            </a:r>
            <a:r>
              <a:rPr lang="en-us" i="1"/>
              <a:t>F </a:t>
            </a:r>
            <a:r>
              <a:rPr lang="en-us" i="1">
                <a:latin typeface="Symbol" pitchFamily="1" charset="2"/>
                <a:ea typeface="Calibri" pitchFamily="2" charset="-52"/>
                <a:cs typeface="Calibri" pitchFamily="2" charset="-52"/>
              </a:rPr>
              <a:t></a:t>
            </a:r>
            <a:r>
              <a:rPr lang="ru-ru" i="1"/>
              <a:t> </a:t>
            </a:r>
            <a:r>
              <a:rPr lang="en-us" i="1"/>
              <a:t>x</a:t>
            </a:r>
            <a:r>
              <a:rPr lang="en-us" i="1" baseline="-24000"/>
              <a:t>3</a:t>
            </a:r>
            <a:r>
              <a:rPr lang="ru-ru" i="1"/>
              <a:t>.</a:t>
            </a:r>
            <a:endParaRPr lang="ru-ru" i="1"/>
          </a:p>
          <a:p>
            <a:pPr marL="342900" indent="-342900" algn="just">
              <a:lnSpc>
                <a:spcPct val="150000"/>
              </a:lnSpc>
              <a:buAutoNum type="arabicPeriod"/>
              <a:defRPr lang="ru-ru"/>
            </a:pPr>
            <a:r>
              <a:rPr lang="ru-ru" i="1"/>
              <a:t>Максимальное количество строк</a:t>
            </a:r>
            <a:r>
              <a:rPr lang="en-us" i="1"/>
              <a:t>: </a:t>
            </a:r>
            <a:r>
              <a:rPr lang="ru-ru" i="1"/>
              <a:t>60 + 2 = 2</a:t>
            </a:r>
            <a:endParaRPr lang="en-us" i="1"/>
          </a:p>
        </p:txBody>
      </p:sp>
      <p:sp>
        <p:nvSpPr>
          <p:cNvPr id="9" name="Прямоугольник 8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B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ClAgAA4RcAAAolAAB7GgAAEAAAACYAAAAIAAAA//////////8="/>
              </a:ext>
            </a:extLst>
          </p:cNvSpPr>
          <p:nvPr/>
        </p:nvSpPr>
        <p:spPr>
          <a:xfrm>
            <a:off x="429895" y="3881755"/>
            <a:ext cx="5591175" cy="422910"/>
          </a:xfrm>
          <a:prstGeom prst="rect">
            <a:avLst/>
          </a:prstGeom>
          <a:noFill/>
          <a:ln w="5715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0" name="Прямоугольник 9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B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ClAgAAdBwAAAolAAANHwAAEAAAACYAAAAIAAAA//////////8="/>
              </a:ext>
            </a:extLst>
          </p:cNvSpPr>
          <p:nvPr/>
        </p:nvSpPr>
        <p:spPr>
          <a:xfrm>
            <a:off x="429895" y="4625340"/>
            <a:ext cx="5591175" cy="422275"/>
          </a:xfrm>
          <a:prstGeom prst="rect">
            <a:avLst/>
          </a:prstGeom>
          <a:noFill/>
          <a:ln w="5715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1" name="Овал 10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R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CxDQAAJxgAACIQAABdGgAAEAAAACYAAAAIAAAA//////////8="/>
              </a:ext>
            </a:extLst>
          </p:cNvSpPr>
          <p:nvPr/>
        </p:nvSpPr>
        <p:spPr>
          <a:xfrm>
            <a:off x="2225675" y="3926205"/>
            <a:ext cx="396875" cy="359410"/>
          </a:xfrm>
          <a:prstGeom prst="ellipse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2" name="Овал 11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BhIQAAJxgAANIjAABdGgAAEAAAACYAAAAIAAAA//////////8="/>
              </a:ext>
            </a:extLst>
          </p:cNvSpPr>
          <p:nvPr/>
        </p:nvSpPr>
        <p:spPr>
          <a:xfrm>
            <a:off x="5426075" y="3926205"/>
            <a:ext cx="396875" cy="359410"/>
          </a:xfrm>
          <a:prstGeom prst="ellipse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3" name="Овал 12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BhIQAAwBwAANIjAAD1HgAAEAAAACYAAAAIAAAA//////////8="/>
              </a:ext>
            </a:extLst>
          </p:cNvSpPr>
          <p:nvPr/>
        </p:nvSpPr>
        <p:spPr>
          <a:xfrm>
            <a:off x="5426075" y="4673600"/>
            <a:ext cx="396875" cy="358775"/>
          </a:xfrm>
          <a:prstGeom prst="ellipse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4" name="Овал 13"/>
          <p:cNvSpPr>
            <a:extLst>
              <a:ext uri="smNativeData">
                <pr:smNativeData xmlns:pr="smNativeData" val="SMDATA_13_q5K7XhMAAAAlAAAAZgAAAA0AAAAAkAAAAEgAAACQAAAASAAAAAAAAAABAAAAAAAAAAEAAABQAAAAAAAAAAAA8D8AAAAAAADw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CxDQAAphwAACIQAADbHgAAEAAAACYAAAAIAAAA//////////8="/>
              </a:ext>
            </a:extLst>
          </p:cNvSpPr>
          <p:nvPr/>
        </p:nvSpPr>
        <p:spPr>
          <a:xfrm>
            <a:off x="2225675" y="4657090"/>
            <a:ext cx="396875" cy="358775"/>
          </a:xfrm>
          <a:prstGeom prst="ellipse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5" name="Номер слайда 1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1584-CAB5-F1E3-FB1C-3CB65B520D69}" type="slidenum">
              <a:t>3</a:t>
            </a:fld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  <p:extLst>
      <p:ext uri="smNativeData">
        <pr:smNativeData xmlns:pr="smNativeData" val="q5K7XggAAAAFAAAA/////wEAAAABAAAAAAAAAAAAAAAAAAAAAAAAAAkAAAD9////AQAAAAEAAAAAAAAAAAAAAAAAAAAAAAAACwAAAP3///8BAAAAAQAAAAAAAAAAAAAAAAAAAAAAAAAPAAAA/f///wEAAAABAAAAAAAAAAAAAAAAAAAAAAAAABEAAAD9////AQAAAAEAAAAAAAAAAAAAAAAAAAAAAAAAFQAAAP3///8BAAAAAQAAAAAAAAAAAAAAAAAAAAAAAAAXAAAA/f///wEAAAABAAAAAAAAAAAAAAAAAAAAAAAAABsAAAD9////AgAAAAEAAAAAAAAAAAAAAAAAAAAAAAAA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FsAAg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en-us" sz="3200"/>
              <a:t>2</a:t>
            </a:r>
            <a:r>
              <a:rPr lang="ru-ru" sz="3200"/>
              <a:t>.2 Определить количество строк</a:t>
            </a:r>
            <a:endParaRPr lang="ru-ru" sz="3200"/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iAgAA3QgAAJIYAABtIQAAEAAAACYAAAAIAAAAASAAAAAAAAA="/>
              </a:ext>
            </a:extLst>
          </p:cNvSpPr>
          <p:nvPr>
            <p:ph type="body" idx="1"/>
          </p:nvPr>
        </p:nvSpPr>
        <p:spPr>
          <a:xfrm>
            <a:off x="346710" y="1440815"/>
            <a:ext cx="3647440" cy="399288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indent="0" algn="just">
              <a:lnSpc>
                <a:spcPct val="150000"/>
              </a:lnSpc>
              <a:buNone/>
              <a:defRPr lang="ru-ru"/>
            </a:pPr>
            <a:r>
              <a:rPr lang="ru-ru" sz="1800"/>
              <a:t>Каждое из логических выражение </a:t>
            </a:r>
            <a:r>
              <a:rPr lang="en-us" sz="1800" b="1"/>
              <a:t>F</a:t>
            </a:r>
            <a:r>
              <a:rPr lang="en-us" sz="1800"/>
              <a:t> </a:t>
            </a:r>
            <a:r>
              <a:rPr lang="ru-ru" sz="1800"/>
              <a:t>и</a:t>
            </a:r>
            <a:r>
              <a:rPr lang="en-us" sz="1800"/>
              <a:t> </a:t>
            </a:r>
            <a:r>
              <a:rPr lang="en-us" sz="1800" b="1"/>
              <a:t>G</a:t>
            </a:r>
            <a:r>
              <a:rPr lang="en-us" sz="1800"/>
              <a:t> </a:t>
            </a:r>
            <a:r>
              <a:rPr lang="ru-ru" sz="1800"/>
              <a:t>содержит </a:t>
            </a:r>
            <a:r>
              <a:rPr lang="ru-ru" sz="1800" b="1"/>
              <a:t>5</a:t>
            </a:r>
            <a:r>
              <a:rPr lang="ru-ru" sz="1800"/>
              <a:t> переменных. В таблицах истинности выражений </a:t>
            </a:r>
            <a:r>
              <a:rPr lang="en-us" sz="1800" b="1"/>
              <a:t>F</a:t>
            </a:r>
            <a:r>
              <a:rPr lang="en-us" sz="1800"/>
              <a:t> </a:t>
            </a:r>
            <a:r>
              <a:rPr lang="ru-ru" sz="1800"/>
              <a:t>и </a:t>
            </a:r>
            <a:r>
              <a:rPr lang="en-us" sz="1800" b="1"/>
              <a:t>G</a:t>
            </a:r>
            <a:r>
              <a:rPr lang="en-us" sz="1800"/>
              <a:t> </a:t>
            </a:r>
            <a:r>
              <a:rPr lang="ru-ru" sz="1800"/>
              <a:t>есть ровно </a:t>
            </a:r>
            <a:r>
              <a:rPr lang="ru-ru" sz="1800" b="1"/>
              <a:t>5</a:t>
            </a:r>
            <a:r>
              <a:rPr lang="ru-ru" sz="1800"/>
              <a:t> одинаковых строк, причем ровно в </a:t>
            </a:r>
            <a:r>
              <a:rPr lang="ru-ru" sz="1800" b="1"/>
              <a:t>4</a:t>
            </a:r>
            <a:r>
              <a:rPr lang="ru-ru" sz="1800"/>
              <a:t> из них в столбце значений стоит </a:t>
            </a:r>
            <a:r>
              <a:rPr lang="ru-ru" sz="1800" b="1"/>
              <a:t>1</a:t>
            </a:r>
            <a:r>
              <a:rPr lang="ru-ru" sz="1800"/>
              <a:t>. Сколько строк таблицы истинности для выражения </a:t>
            </a:r>
            <a:r>
              <a:rPr lang="en-us" sz="1800" b="1"/>
              <a:t>F</a:t>
            </a:r>
            <a:r>
              <a:rPr lang="en-us" sz="1800" b="1">
                <a:latin typeface="Symbol" pitchFamily="1" charset="2"/>
                <a:ea typeface="Calibri" pitchFamily="2" charset="-52"/>
                <a:cs typeface="Calibri" pitchFamily="2" charset="-52"/>
              </a:rPr>
              <a:t></a:t>
            </a:r>
            <a:r>
              <a:rPr lang="en-us" sz="1800" b="1"/>
              <a:t>G</a:t>
            </a:r>
            <a:r>
              <a:rPr lang="en-us" sz="1800"/>
              <a:t> </a:t>
            </a:r>
            <a:r>
              <a:rPr lang="ru-ru" sz="1800"/>
              <a:t>содержит </a:t>
            </a:r>
            <a:r>
              <a:rPr lang="ru-ru" sz="1800" b="1"/>
              <a:t>1</a:t>
            </a:r>
            <a:r>
              <a:rPr lang="ru-ru" sz="1800"/>
              <a:t> в столбце значений?</a:t>
            </a:r>
            <a:endParaRPr lang="ru-ru" sz="1800"/>
          </a:p>
          <a:p>
            <a:pPr marL="0" indent="0">
              <a:buNone/>
              <a:defRPr lang="ru-ru"/>
            </a:pPr>
            <a:endParaRPr lang="en-us" sz="1400"/>
          </a:p>
          <a:p>
            <a:pPr>
              <a:defRPr lang="ru-ru"/>
            </a:pPr>
            <a:endParaRPr lang="en-us" sz="1400"/>
          </a:p>
          <a:p>
            <a:pPr>
              <a:defRPr lang="ru-ru"/>
            </a:pPr>
            <a:endParaRPr lang="en-us" sz="1400"/>
          </a:p>
          <a:p>
            <a:pPr>
              <a:defRPr lang="ru-ru"/>
            </a:pPr>
            <a:endParaRPr lang="ru-ru" sz="1400"/>
          </a:p>
          <a:p>
            <a:pPr marL="0" indent="0">
              <a:buNone/>
              <a:defRPr lang="ru-ru"/>
            </a:pPr>
            <a:endParaRPr lang="ru-ru" sz="1800"/>
          </a:p>
        </p:txBody>
      </p:sp>
      <p:sp>
        <p:nvSpPr>
          <p:cNvPr id="4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3AgAAxCMAAG0JAAAKJgAAECAAACYAAAAIAAAA//////////8="/>
              </a:ext>
            </a:extLst>
          </p:cNvSpPr>
          <p:nvPr/>
        </p:nvSpPr>
        <p:spPr>
          <a:xfrm>
            <a:off x="441325" y="5814060"/>
            <a:ext cx="109093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en-us" b="1"/>
              <a:t>31</a:t>
            </a:r>
            <a:endParaRPr lang="ru-ru" b="1"/>
          </a:p>
        </p:txBody>
      </p:sp>
      <p:sp>
        <p:nvSpPr>
          <p:cNvPr id="5" name="Прямоугольник 6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CKAgAAZiQAAJkJAADOJgAAEAAAACYAAAAIAAAA//////////8="/>
              </a:ext>
            </a:extLst>
          </p:cNvSpPr>
          <p:nvPr/>
        </p:nvSpPr>
        <p:spPr>
          <a:xfrm>
            <a:off x="412750" y="5916930"/>
            <a:ext cx="1147445" cy="3911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6" name="TextBox 7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YGwAA3QgAAN5IAAD0EQAAECAAACYAAAAIAAAA//////////8="/>
              </a:ext>
            </a:extLst>
          </p:cNvSpPr>
          <p:nvPr/>
        </p:nvSpPr>
        <p:spPr>
          <a:xfrm>
            <a:off x="4485640" y="1440815"/>
            <a:ext cx="7359650" cy="147764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Решение</a:t>
            </a:r>
            <a:r>
              <a:rPr lang="en-us" sz="2000" b="1" i="1"/>
              <a:t>:</a:t>
            </a:r>
            <a:endParaRPr lang="en-us" sz="2000" b="1" i="1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Общее количество строк 2</a:t>
            </a:r>
            <a:r>
              <a:rPr lang="en-us" sz="2000" i="1" baseline="30000"/>
              <a:t>5</a:t>
            </a:r>
            <a:r>
              <a:rPr lang="ru-ru" sz="2000" i="1" baseline="30000"/>
              <a:t> </a:t>
            </a:r>
            <a:r>
              <a:rPr lang="ru-ru" sz="2000" i="1"/>
              <a:t>= </a:t>
            </a:r>
            <a:r>
              <a:rPr lang="en-us" sz="2000" i="1"/>
              <a:t>32</a:t>
            </a:r>
            <a:endParaRPr lang="ru-ru" sz="2000" i="1"/>
          </a:p>
          <a:p>
            <a:pPr marL="342900" indent="-342900" algn="just">
              <a:lnSpc>
                <a:spcPct val="150000"/>
              </a:lnSpc>
              <a:buAutoNum type="arabicPeriod"/>
              <a:defRPr lang="ru-ru"/>
            </a:pPr>
            <a:r>
              <a:rPr lang="ru-ru" sz="2000" i="1"/>
              <a:t>Нарисуем таблицу истинности для </a:t>
            </a:r>
            <a:r>
              <a:rPr lang="en-us" sz="2000" i="1"/>
              <a:t>F </a:t>
            </a:r>
            <a:r>
              <a:rPr lang="ru-ru" sz="2000" i="1"/>
              <a:t>и </a:t>
            </a:r>
            <a:r>
              <a:rPr lang="en-us" sz="2000" i="1"/>
              <a:t>G </a:t>
            </a:r>
            <a:endParaRPr lang="en-us" sz="2000" i="1"/>
          </a:p>
        </p:txBody>
      </p:sp>
      <p:graphicFrame>
        <p:nvGraphicFramePr>
          <p:cNvPr id="7" name=""/>
          <p:cNvGraphicFramePr>
            <a:graphicFrameLocks noGrp="1"/>
          </p:cNvGraphicFramePr>
          <p:nvPr/>
        </p:nvGraphicFramePr>
        <p:xfrm>
          <a:off x="4563110" y="2999105"/>
          <a:ext cx="3412490" cy="26657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2805"/>
                <a:gridCol w="852805"/>
                <a:gridCol w="852805"/>
                <a:gridCol w="852805"/>
              </a:tblGrid>
              <a:tr h="2946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x1..x5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G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  <a:r>
                        <a:rPr lang="en-us">
                          <a:latin typeface="Symbol" pitchFamily="1" charset="2"/>
                          <a:ea typeface="Calibri" pitchFamily="2" charset="-52"/>
                          <a:cs typeface="Calibri" pitchFamily="2" charset="-52"/>
                        </a:rPr>
                        <a:t></a:t>
                      </a:r>
                      <a:r>
                        <a:rPr lang="en-us"/>
                        <a:t>G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  <a:tr h="2946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  <a:tr h="2946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  <a:tr h="2946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  <a:tr h="2946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  <a:tr h="2946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  <a:tr h="2946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294640"/>
                  </a:ext>
                </a:extLst>
              </a:tr>
            </a:tbl>
          </a:graphicData>
        </a:graphic>
      </p:graphicFrame>
      <p:sp>
        <p:nvSpPr>
          <p:cNvPr id="8" name="TextBox 1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7MgAAghEAADhIAAAeIwAAECAAACYAAAAIAAAA//////////8="/>
              </a:ext>
            </a:extLst>
          </p:cNvSpPr>
          <p:nvPr/>
        </p:nvSpPr>
        <p:spPr>
          <a:xfrm>
            <a:off x="8165465" y="2846070"/>
            <a:ext cx="3574415" cy="28625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en-us" sz="2000" i="1"/>
              <a:t>3. </a:t>
            </a:r>
            <a:r>
              <a:rPr lang="ru-ru" sz="2000" i="1"/>
              <a:t>РОВНО 5 ОДИНАКОВЫХ СТРОК</a:t>
            </a:r>
            <a:r>
              <a:rPr lang="en-us" sz="2000" i="1"/>
              <a:t> </a:t>
            </a:r>
            <a:r>
              <a:rPr lang="ru-ru" sz="2000" i="1"/>
              <a:t>=</a:t>
            </a:r>
            <a:r>
              <a:rPr lang="en-us" sz="2000" i="1"/>
              <a:t>&gt;</a:t>
            </a:r>
            <a:r>
              <a:rPr lang="ru-ru" sz="2000" i="1"/>
              <a:t> в оставшихся          32 - 5 = 27 строках </a:t>
            </a:r>
            <a:r>
              <a:rPr lang="en-us" sz="2000" i="1"/>
              <a:t>F </a:t>
            </a:r>
            <a:r>
              <a:rPr lang="en-us" sz="2000" i="1">
                <a:latin typeface="Symbol" pitchFamily="1" charset="2"/>
                <a:ea typeface="Calibri" pitchFamily="2" charset="-52"/>
                <a:cs typeface="Calibri" pitchFamily="2" charset="-52"/>
              </a:rPr>
              <a:t></a:t>
            </a:r>
            <a:r>
              <a:rPr lang="en-us" sz="2000" i="1"/>
              <a:t> G =&gt; </a:t>
            </a:r>
            <a:r>
              <a:rPr lang="en-us" sz="2000" b="1"/>
              <a:t>F</a:t>
            </a:r>
            <a:r>
              <a:rPr lang="en-us" sz="2000" b="1">
                <a:latin typeface="Symbol" pitchFamily="1" charset="2"/>
                <a:ea typeface="Calibri" pitchFamily="2" charset="-52"/>
                <a:cs typeface="Calibri" pitchFamily="2" charset="-52"/>
              </a:rPr>
              <a:t></a:t>
            </a:r>
            <a:r>
              <a:rPr lang="en-us" sz="2000" b="1"/>
              <a:t>G = 1</a:t>
            </a:r>
            <a:endParaRPr lang="en-us" sz="2000" b="1"/>
          </a:p>
          <a:p>
            <a:pPr algn="just">
              <a:lnSpc>
                <a:spcPct val="150000"/>
              </a:lnSpc>
              <a:defRPr lang="ru-ru"/>
            </a:pPr>
            <a:r>
              <a:rPr lang="en-us" sz="2000" i="1"/>
              <a:t>4.   </a:t>
            </a:r>
            <a:r>
              <a:rPr lang="ru-ru" sz="2000" i="1"/>
              <a:t>Общее количество строк, в которых </a:t>
            </a:r>
            <a:r>
              <a:rPr lang="en-us" sz="2000" b="1"/>
              <a:t>F</a:t>
            </a:r>
            <a:r>
              <a:rPr lang="en-us" sz="2000" b="1">
                <a:latin typeface="Symbol" pitchFamily="1" charset="2"/>
                <a:ea typeface="Calibri" pitchFamily="2" charset="-52"/>
                <a:cs typeface="Calibri" pitchFamily="2" charset="-52"/>
              </a:rPr>
              <a:t></a:t>
            </a:r>
            <a:r>
              <a:rPr lang="en-us" sz="2000" b="1"/>
              <a:t>G = 1: </a:t>
            </a:r>
            <a:r>
              <a:rPr lang="ru-ru" sz="2000" i="1"/>
              <a:t> </a:t>
            </a:r>
            <a:r>
              <a:rPr lang="en-us" sz="2000" i="1"/>
              <a:t>4 + 27 = 31</a:t>
            </a:r>
            <a:endParaRPr lang="en-us" sz="2000" i="1"/>
          </a:p>
        </p:txBody>
      </p:sp>
      <p:sp>
        <p:nvSpPr>
          <p:cNvPr id="9" name="Номер слайда 3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wC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1B37-79B5-F1ED-FB1C-8FB855520DDA}" type="slidenum">
              <a:t>4</a:t>
            </a:fld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 advAuto="0"/>
      <p:bldP spid="8" grpId="0"/>
    </p:bldLst>
    <p:extLst>
      <p:ext uri="smNativeData">
        <pr:smNativeData xmlns:pr="smNativeData" val="q5K7XgQAAAAFAAAA/////wEAAAABAAAAAAAAAAAAAAAAAAAAAAAAAAkAAAD9////AQAAAAEAAAAAAAAAAAAAAAAAAAAAAAAADQAAAP////8BAAAAAQAAAAAAAAAAAAAAAAAAAAAAAAARAAAA/f///wIAAAABAAAAAAAAAAAAAAAAAAAAAAAAAA==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B9FAAAIA8AAOMwAACgFAAAEAAAACYAAAAIAAAAASAAAAAAAAA="/>
              </a:ext>
            </a:extLst>
          </p:cNvSpPr>
          <p:nvPr>
            <p:ph type="title"/>
          </p:nvPr>
        </p:nvSpPr>
        <p:spPr>
          <a:xfrm>
            <a:off x="3330575" y="2458720"/>
            <a:ext cx="4616450" cy="8940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en-us" sz="3200"/>
              <a:t>3 </a:t>
            </a:r>
            <a:r>
              <a:rPr lang="ru-ru" sz="3200"/>
              <a:t>Соответствие столбцам</a:t>
            </a:r>
            <a:endParaRPr lang="ru-ru" sz="3200"/>
          </a:p>
        </p:txBody>
      </p:sp>
      <p:sp>
        <p:nvSpPr>
          <p:cNvPr id="3" name="Объект 2"/>
          <p:cNvSpPr>
            <a:spLocks noGrp="1" noChangeArrowheads="1"/>
            <a:extLst>
              <a:ext uri="smNativeData">
                <pr:smNativeData xmlns:pr="smNativeData" val="SMDATA_13_q5K7Xh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sE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SEQAAqRUAAE80AACiGAAAEAAAACYAAAAIAAAAASAAAAAAAAA="/>
              </a:ext>
            </a:extLst>
          </p:cNvSpPr>
          <p:nvPr>
            <p:ph type="body" idx="1"/>
          </p:nvPr>
        </p:nvSpPr>
        <p:spPr>
          <a:xfrm>
            <a:off x="2774950" y="3521075"/>
            <a:ext cx="5728335" cy="48323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 marL="0" indent="0" algn="just">
              <a:lnSpc>
                <a:spcPct val="150000"/>
              </a:lnSpc>
              <a:buNone/>
              <a:defRPr lang="ru-ru"/>
            </a:pPr>
            <a:r>
              <a:rPr lang="ru-ru" sz="1800"/>
              <a:t>Упрощение логического выражения (не всегда хорошо)</a:t>
            </a:r>
            <a:endParaRPr lang="ru-ru" sz="1800"/>
          </a:p>
          <a:p>
            <a:pPr marL="0" indent="0" algn="just">
              <a:lnSpc>
                <a:spcPct val="150000"/>
              </a:lnSpc>
              <a:buNone/>
              <a:defRPr lang="ru-ru"/>
            </a:pPr>
            <a:endParaRPr lang="ru-ru" sz="1800"/>
          </a:p>
          <a:p>
            <a:pPr marL="342900" indent="-342900" algn="just">
              <a:lnSpc>
                <a:spcPct val="150000"/>
              </a:lnSpc>
              <a:buFontTx/>
              <a:buAutoNum type="arabicPeriod"/>
              <a:defRPr lang="ru-ru"/>
            </a:pPr>
            <a:endParaRPr lang="ru-ru" sz="1800"/>
          </a:p>
          <a:p>
            <a:pPr marL="0" indent="0">
              <a:buNone/>
              <a:defRPr lang="ru-ru"/>
            </a:pPr>
            <a:endParaRPr lang="en-us" sz="1400"/>
          </a:p>
          <a:p>
            <a:pPr>
              <a:defRPr lang="ru-ru"/>
            </a:pPr>
            <a:endParaRPr lang="en-us" sz="1400"/>
          </a:p>
          <a:p>
            <a:pPr>
              <a:defRPr lang="ru-ru"/>
            </a:pPr>
            <a:endParaRPr lang="en-us" sz="1400"/>
          </a:p>
          <a:p>
            <a:pPr>
              <a:defRPr lang="ru-ru"/>
            </a:pPr>
            <a:endParaRPr lang="ru-ru" sz="1400"/>
          </a:p>
          <a:p>
            <a:pPr marL="0" indent="0">
              <a:buNone/>
              <a:defRPr lang="ru-ru"/>
            </a:pPr>
            <a:endParaRPr lang="ru-ru" sz="1800"/>
          </a:p>
        </p:txBody>
      </p:sp>
      <p:sp>
        <p:nvSpPr>
          <p:cNvPr id="4" name="Номер слайд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7E69-27B5-F188-FB1C-D1DD30520D84}" type="slidenum">
              <a:t>5</a:t>
            </a:fld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3200"/>
              <a:t>3.1 Внешняя операция</a:t>
            </a:r>
            <a:endParaRPr lang="ru-ru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 noChangeArrowheads="1"/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AiAgAA3QgAAJIYAABtIQ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346710" y="1440815"/>
                <a:ext cx="3647440" cy="39928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</m:t>
                      </m:r>
                      <m:acc>
                        <m:accPr>
                          <m:chr m:val="̅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acc>
                      <m:r>
                        <a:rPr lang="en-US" sz="18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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sz="1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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ru-RU" sz="1800" dirty="0" smtClean="0"/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endParaRPr lang="en-US" sz="1400" dirty="0" smtClean="0"/>
              </a:p>
              <a:p>
                <a:endParaRPr lang="en-US" sz="1400" dirty="0"/>
              </a:p>
              <a:p>
                <a:endParaRPr lang="ru-RU" sz="1400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Hk4vlkDnHBFokb9ofE43b8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iAgAA3QgAAJIYAABtIQ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346710" y="1440815"/>
                <a:ext cx="3647440" cy="3992880"/>
              </a:xfrm>
              <a:prstGeom prst="rect">
                <a:avLst/>
              </a:prstGeom>
              <a:blipFill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4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kAI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IPQAA+RcAADxFAAA/GgAAECAAACYAAAAIAAAA//////////8="/>
              </a:ext>
            </a:extLst>
          </p:cNvSpPr>
          <p:nvPr/>
        </p:nvSpPr>
        <p:spPr>
          <a:xfrm>
            <a:off x="9921240" y="3896995"/>
            <a:ext cx="133350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en-us" b="1"/>
              <a:t>zyxw</a:t>
            </a:r>
            <a:endParaRPr lang="ru-ru" b="1"/>
          </a:p>
        </p:txBody>
      </p:sp>
      <p:sp>
        <p:nvSpPr>
          <p:cNvPr id="5" name="TextBox 7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zGAAAgwcAAN5IAABxEwAAECAAACYAAAAIAAAA//////////8="/>
              </a:ext>
            </a:extLst>
          </p:cNvSpPr>
          <p:nvPr/>
        </p:nvSpPr>
        <p:spPr>
          <a:xfrm>
            <a:off x="4015105" y="1221105"/>
            <a:ext cx="7830185" cy="1939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Алгоритм</a:t>
            </a:r>
            <a:r>
              <a:rPr lang="en-us" sz="2000" b="1" i="1"/>
              <a:t>:</a:t>
            </a:r>
            <a:endParaRPr lang="en-us" sz="2000" b="1" i="1"/>
          </a:p>
          <a:p>
            <a:pPr algn="just">
              <a:lnSpc>
                <a:spcPct val="150000"/>
              </a:lnSpc>
              <a:defRPr lang="ru-ru"/>
            </a:pPr>
            <a:r>
              <a:rPr lang="ru-ru" sz="2000"/>
              <a:t>1. Определяем внешнюю операцию</a:t>
            </a:r>
            <a:endParaRPr lang="ru-ru" sz="2000"/>
          </a:p>
          <a:p>
            <a:pPr algn="just">
              <a:lnSpc>
                <a:spcPct val="150000"/>
              </a:lnSpc>
              <a:defRPr lang="ru-ru"/>
            </a:pPr>
            <a:r>
              <a:rPr lang="ru-ru" sz="2000"/>
              <a:t>2. Составляем систему уравнений</a:t>
            </a:r>
            <a:endParaRPr lang="ru-ru" sz="2000"/>
          </a:p>
          <a:p>
            <a:pPr algn="just">
              <a:lnSpc>
                <a:spcPct val="150000"/>
              </a:lnSpc>
              <a:defRPr lang="ru-ru"/>
            </a:pPr>
            <a:r>
              <a:rPr lang="ru-ru" sz="2000"/>
              <a:t>3. Сравниваем систему</a:t>
            </a:r>
            <a:r>
              <a:rPr lang="en-us" sz="2000"/>
              <a:t> c</a:t>
            </a:r>
            <a:r>
              <a:rPr lang="ru-ru" sz="2000"/>
              <a:t> таблицей истинности</a:t>
            </a:r>
            <a:endParaRPr lang="ru-ru" sz="2000"/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1054735" y="2158365"/>
          <a:ext cx="2230755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6405"/>
                <a:gridCol w="446405"/>
                <a:gridCol w="446405"/>
                <a:gridCol w="446405"/>
                <a:gridCol w="44640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9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Ca////AAAAALb///8AAAAAECcAABAnAAAAAAAAAAAAAAAAAAAAAAAAAAAAAAAAAAAAAAAAAAAAABQAAAAAAAAAwMD/AAAAAABkAAAAMgAAAAAAAABkAAAAAAAAAH9/fwAKAAAAHwAAAFQAAAAAAAAFAAAAAQAAAAAAAAAAAAAAAAAAAAAAAAAAAAAAAAAAAAAAAAAAAAAAAH9/fwDn5uYDzMzMAMDA/wB/f38AAAAAAAAAAAAAAAAAAAAAAAAAAAAhAAAAGAAAABQAAAD+BQAAZxYAAEsuAACPKAAAEAAAACYAAAAIAAAA//////////8="/>
                  </a:ext>
                </a:extLst>
              </p:cNvSpPr>
              <p:nvPr/>
            </p:nvSpPr>
            <p:spPr>
              <a:xfrm>
                <a:off x="974090" y="3641725"/>
                <a:ext cx="6551295" cy="29514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2000" b="1" i="1" dirty="0" smtClean="0"/>
                  <a:t>Решение</a:t>
                </a:r>
                <a:r>
                  <a:rPr lang="en-US" sz="2000" b="1" i="1" dirty="0" smtClean="0"/>
                  <a:t>:</a:t>
                </a:r>
              </a:p>
              <a:p>
                <a:pPr marL="457200" lvl="0" indent="-457200" algn="just">
                  <a:lnSpc>
                    <a:spcPct val="150000"/>
                  </a:lnSpc>
                  <a:buAutoNum type="arabicPeriod"/>
                  <a:defRPr/>
                </a:pPr>
                <a:r>
                  <a:rPr lang="ru-RU" sz="2000" dirty="0" smtClean="0"/>
                  <a:t>Внешняя операция конъюнкция</a:t>
                </a:r>
                <a:r>
                  <a:rPr lang="en-US" sz="2000" dirty="0" smtClean="0"/>
                  <a:t>:</a:t>
                </a:r>
                <a:r>
                  <a:rPr lang="ru-RU" sz="2000" dirty="0" smtClean="0"/>
                  <a:t> </a:t>
                </a:r>
                <a:r>
                  <a:rPr lang="en-US" sz="2000" dirty="0"/>
                  <a:t>A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</m:oMath>
                </a14:m>
                <a:r>
                  <a:rPr lang="en-US" sz="2000" dirty="0" smtClean="0"/>
                  <a:t>B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</m:oMath>
                </a14:m>
                <a:r>
                  <a:rPr lang="en-US" sz="2000" dirty="0" smtClean="0"/>
                  <a:t>C=1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 A=B=C=1</a:t>
                </a:r>
                <a:endParaRPr lang="ru-RU" sz="2000" dirty="0" smtClean="0">
                  <a:sym typeface="Wingdings" panose="05000000000000000000" pitchFamily="2" charset="2"/>
                </a:endParaRPr>
              </a:p>
              <a:p>
                <a:pPr marL="457200" lvl="0" indent="-457200" algn="just">
                  <a:lnSpc>
                    <a:spcPct val="150000"/>
                  </a:lnSpc>
                  <a:buAutoNum type="arabicPeriod"/>
                  <a:defRPr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=1,</m:t>
                              </m:r>
                            </m:e>
                          </m:mr>
                          <m:m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𝑦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=0,</m:t>
                              </m:r>
                            </m:e>
                          </m:mr>
                          <m:mr>
                            <m:e>
                              <m:acc>
                                <m:accPr>
                                  <m:chr m:val="̅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sym typeface="Wingdings" panose="05000000000000000000" pitchFamily="2" charset="2"/>
                                    </a:rPr>
                                    <m:t>𝑧</m:t>
                                  </m:r>
                                </m:e>
                              </m:acc>
                              <m:r>
                                <a:rPr lang="en-US" sz="20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𝑤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000" dirty="0" smtClean="0">
                  <a:sym typeface="Wingdings" panose="05000000000000000000" pitchFamily="2" charset="2"/>
                </a:endParaRPr>
              </a:p>
              <a:p>
                <a:pPr marL="457200" lvl="0" indent="-457200" algn="just">
                  <a:lnSpc>
                    <a:spcPct val="150000"/>
                  </a:lnSpc>
                  <a:buAutoNum type="arabicPeriod"/>
                  <a:defRPr/>
                </a:pPr>
                <a:endParaRPr lang="ru-RU" sz="2000" dirty="0"/>
              </a:p>
            </p:txBody>
          </p:sp>
        </mc:Choice>
        <mc:Fallback>
          <p:sp>
            <p:nvSpPr>
              <p:cNvPr id="7" name="TextBox 9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H/Fbt00ir5NhpVb+fv6TVs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Ca////AAAAALb///8AAAAAECcAABAnAAAAAAAAAAAAAAAAAAAAAAAAAAAAAAAAAAAAAAAAAAAAABQAAAAAAAAAwMD/AAAAAABkAAAAMgAAAAAAAABkAAAAAAAAAH9/fwAKAAAAHwAAAFQAAABbm9UF////AQAAAAAAAAAAAAAAAAAAAAAAAAAAAAAAAAAAAAAAAAAAAAAAAH9/fwDn5uYDzMzMAMDA/wB/f38AAAAAAAAAAAAAAAAAAAAAAAAAAAAhAAAAGAAAABQAAAD+BQAAZxYAAEsuAACPKAAAEAAAACYAAAAIAAAA//////////8="/>
                  </a:ext>
                </a:extLst>
              </p:cNvSpPr>
              <p:nvPr/>
            </p:nvSpPr>
            <p:spPr>
              <a:xfrm>
                <a:off x="974090" y="3641725"/>
                <a:ext cx="6551295" cy="2951480"/>
              </a:xfrm>
              <a:prstGeom prst="rect">
                <a:avLst/>
              </a:prstGeom>
              <a:blipFill>
                <a:blip r:embed="rId3"/>
                <a:srcRect/>
                <a:stretch>
                  <a:fillRect l="-1020" t="0" r="-740" b="0"/>
                </a:stretch>
              </a:blipFill>
              <a:ln>
                <a:noFill/>
              </a:ln>
              <a:effectLst/>
            </p:spPr>
          </p:sp>
        </mc:Fallback>
      </mc:AlternateContent>
      <p:sp>
        <p:nvSpPr>
          <p:cNvPr id="8" name="Прямоугольник 11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9/f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kEAAAMAAAAEAAAAAAAAAAAAAAAAAAAAAAAAAAeAAAAaAAAAAAAAAAAAAAAAAAAAAAAAAAAAAAAECcAABAnAAAAAAAAAAAAAAAAAAAAAAAAAAAAAAAAAAAAAAAAAAAAABQAAAAAAAAAwMD/AAAAAABkAAAAMgAAAAAAAABkAAAAAAAAAH9/fwAKAAAAHwAAAFQAAABbm9UF////AQAAAAAAAAAAAAAAAAAAAAAAAAAAAAAAAAAAAAAAAAAAf39/AH9/fwDn5uYDzMzMAMDA/wB/f38AAAAAAAAAAAAAAAAAAAAAAAAAAAAhAAAAGAAAABQAAADRCgAAjh8AAO0PAAB/IwAAEAAAACYAAAAIAAAA//////////8="/>
              </a:ext>
            </a:extLst>
          </p:cNvSpPr>
          <p:nvPr/>
        </p:nvSpPr>
        <p:spPr>
          <a:xfrm>
            <a:off x="1758315" y="5129530"/>
            <a:ext cx="830580" cy="640715"/>
          </a:xfrm>
          <a:prstGeom prst="rect">
            <a:avLst/>
          </a:prstGeom>
          <a:noFill/>
          <a:ln w="38100" cap="flat" cmpd="sng" algn="ctr">
            <a:solidFill>
              <a:srgbClr val="7F7F7F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cxnSp>
        <p:nvCxnSpPr>
          <p:cNvPr id="9" name="Прямая со стрелкой 13"/>
          <p:cNvCxnSpPr>
            <a:extLst>
              <a:ext uri="smNativeData">
                <pr:smNativeData xmlns:pr="smNativeData" val="SMDATA_13_q5K7X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RUagta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LYfDwAMAAAAEAAAAAAAAAAAAAAAAAAAAAAAAAAeAAAAaAAAAAAAAAAAAAAAAAAAAAAAAAAAAAAAECcAABAnAAAAAAAAAAAAAAAAAAAAAAAAAAAAAAAAAAAAAAAAAAAAABQAAAAAAAAAwMD/AAAAAABkAAAAMgAAAAAAAABkAAAAAAAAAH9/fwAKAAAAHwAAAFQAAAD///8A////AQAAAAAAAAAAAAAAAAAAAAAAAAAAAAAAAAAAAAAAAAAARFRqBH9/fwDn5uYDzMzMAMDA/wB/f38AAAAAAAAAAAAAAAAAAAAAAAAAAAAhAAAAGAAAABQAAADtDwAAhiEAAN4TAACHIQAAEAAAACYAAAAIAAAA//////////8="/>
              </a:ext>
            </a:extLst>
          </p:cNvCxnSpPr>
          <p:nvPr/>
        </p:nvCxnSpPr>
        <p:spPr>
          <a:xfrm rot="5400000">
            <a:off x="2908935" y="5129530"/>
            <a:ext cx="635" cy="640715"/>
          </a:xfrm>
          <a:prstGeom prst="straightConnector1">
            <a:avLst/>
          </a:prstGeom>
          <a:noFill/>
          <a:ln w="57150" cap="flat" cmpd="sng" algn="ctr">
            <a:solidFill>
              <a:schemeClr val="tx2"/>
            </a:solidFill>
            <a:prstDash val="solid"/>
            <a:headEnd type="none"/>
            <a:tailEnd type="triangle" w="med" len="med"/>
          </a:ln>
          <a:effectLst/>
        </p:spPr>
      </p:cxnSp>
      <p:graphicFrame>
        <p:nvGraphicFramePr>
          <p:cNvPr id="10" name=""/>
          <p:cNvGraphicFramePr>
            <a:graphicFrameLocks noGrp="1"/>
          </p:cNvGraphicFramePr>
          <p:nvPr/>
        </p:nvGraphicFramePr>
        <p:xfrm>
          <a:off x="3248660" y="4770755"/>
          <a:ext cx="1647190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9275"/>
                <a:gridCol w="549275"/>
                <a:gridCol w="549275"/>
              </a:tblGrid>
              <a:tr h="27178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y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smNativeData">
                    <pr:rowheight xmlns="" xmlns:pr="smNativeData" dt="1589351083" type="min" val="27178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0F0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graphicFrame>
        <p:nvGraphicFramePr>
          <p:cNvPr id="11" name=""/>
          <p:cNvGraphicFramePr>
            <a:graphicFrameLocks noGrp="1"/>
          </p:cNvGraphicFramePr>
          <p:nvPr/>
        </p:nvGraphicFramePr>
        <p:xfrm>
          <a:off x="6268720" y="4770755"/>
          <a:ext cx="1647190" cy="19113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49275"/>
                <a:gridCol w="549275"/>
                <a:gridCol w="549275"/>
              </a:tblGrid>
              <a:tr h="27178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z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w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extLst>
                  <a:ext uri="smNativeData">
                    <pr:rowheight xmlns="" xmlns:pr="smNativeData" dt="1589351083" type="min" val="27178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D0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D0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D0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D0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D0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3D0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1E9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12" name="Прямоугольник 19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cK1HA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9sIiAMAAAAEAAAAAAAAAAAAAAAAAAAAAAAAAAeAAAAaAAAAAAAAAAAAAAAAAAAAAAAAAAAAAAAECcAABAnAAAAAAAAAAAAAAAAAAAAAAAAAAAAAAAAAAAAAAAAAAAAABQAAAAAAAAAwMD/AAAAAABkAAAAMgAAAAAAAABkAAAAAAAAAH9/fwAKAAAAHwAAAFQAAABwrUcM////AQAAAAAAAAAAAAAAAAAAAAAAAAAAAAAAAAAAAAAAAAAAcK1HAH9/fwDn5uYDzMzMAMDA/wB/f38AAAAAAAAAAAAAAAAAAAAAAAAAAAAhAAAAGAAAABQAAAD/CQAAfyMAAJ4QAADYJQAAEAAAACYAAAAIAAAA//////////8="/>
              </a:ext>
            </a:extLst>
          </p:cNvSpPr>
          <p:nvPr/>
        </p:nvSpPr>
        <p:spPr>
          <a:xfrm>
            <a:off x="1624965" y="5770245"/>
            <a:ext cx="1076325" cy="381635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cxnSp>
        <p:nvCxnSpPr>
          <p:cNvPr id="13" name="Скругленная соединительная линия 21"/>
          <p:cNvCxnSpPr>
            <a:extLst>
              <a:ext uri="smNativeData">
                <pr:smNativeData xmlns:pr="smNativeData" val="SMDATA_13_q5K7XhMAAAAlAAAADwAAAA0AAAAAkAAAAEgAAACQAAAASAAAAAAAAAAAAAAAAAAAAAEAAABQAAAAAAAAAAAAAAA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HCtRwA8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8AAH8MAAAAEAAAAAAAAAAAAAAAAAAAAAAAAAAeAAAAaAAAAAAAAAAAAAAAAAAAAAAAAAAAAAAAECcAABAnAAAAAAAAAAAAAAAAAAAAAAAAAAAAAAAAAAAAAAAAAAAAABQAAAAAAAAAwMD/AAAAAABkAAAAMgAAAAAAAABkAAAAAAAAAH9/fwAKAAAAHwAAAFQAAAD///8A////AQAAAAAAAAAAAAAAAAAAAAAAAAAAAAAAAAAAAAAAAAAAcK1HAH9/fwDn5uYDzMzMAMDA/wB/f38AAAAAAAAAAAAAAAAAAAAAAAAAAAAhAAAAGAAAABQAAAAxDQAA2CUAAJAmAADAJwAAEAAAACYAAAAIAAAA//////////8="/>
              </a:ext>
            </a:extLst>
          </p:cNvCxnSpPr>
          <p:nvPr/>
        </p:nvCxnSpPr>
        <p:spPr>
          <a:xfrm>
            <a:off x="2144395" y="6151880"/>
            <a:ext cx="4124325" cy="30988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14" name="Прямоугольник 24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cK1HA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ENvbCAMAAAAEAAAAAAAAAAAAAAAAAAAAAAAAAAeAAAAaAAAAAAAAAAAAAAAAAAAAAAAAAAAAAAAECcAABAnAAAAAAAAAAAAAAAAAAAAAAAAAAAAAAAAAAAAAAAAAAAAABQAAAAAAAAAwMD/AAAAAABkAAAAMgAAAAAAAABkAAAAAAAAAH9/fwAKAAAAHwAAAFQAAABwrUcM////AQAAAAAAAAAAAAAAAAAAAAAAAAAAAAAAAAAAAAAAAAAAcK1HAH9/fwDn5uYDzMzMAMDA/wB/f38AAAAAAAAAAAAAAAAAAAAAAAAAAAAhAAAAGAAAABQAAADFJgAAzx8AAH8wAAAkJAAAEAAAACYAAAAIAAAA//////////8="/>
              </a:ext>
            </a:extLst>
          </p:cNvSpPr>
          <p:nvPr/>
        </p:nvSpPr>
        <p:spPr>
          <a:xfrm>
            <a:off x="6302375" y="5170805"/>
            <a:ext cx="1581150" cy="704215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5" name="Прямоугольник 25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cK1HA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wrUcM////AQAAAAAAAAAAAAAAAAAAAAAAAAAAAAAAAAAAAAAAAAAAcK1HAH9/fwDn5uYDzMzMAMDA/wB/f38AAAAAAAAAAAAAAAAAAAAAAAAAAAAhAAAAGAAAABQAAADFJgAAmiYAAH8wAAABKQAAEAAAACYAAAAIAAAA//////////8="/>
              </a:ext>
            </a:extLst>
          </p:cNvSpPr>
          <p:nvPr/>
        </p:nvSpPr>
        <p:spPr>
          <a:xfrm>
            <a:off x="6302375" y="6275070"/>
            <a:ext cx="1581150" cy="390525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graphicFrame>
        <p:nvGraphicFramePr>
          <p:cNvPr id="16" name=""/>
          <p:cNvGraphicFramePr>
            <a:graphicFrameLocks noGrp="1"/>
          </p:cNvGraphicFramePr>
          <p:nvPr/>
        </p:nvGraphicFramePr>
        <p:xfrm>
          <a:off x="9023985" y="4781550"/>
          <a:ext cx="2230755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6405"/>
                <a:gridCol w="446405"/>
                <a:gridCol w="446405"/>
                <a:gridCol w="446405"/>
                <a:gridCol w="44640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z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y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w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l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cxnSp>
        <p:nvCxnSpPr>
          <p:cNvPr id="17" name="Прямая со стрелкой 28"/>
          <p:cNvCxnSpPr>
            <a:extLst>
              <a:ext uri="smNativeData">
                <pr:smNativeData xmlns:pr="smNativeData" val="SMDATA_13_q5K7XhMAAAAlAAAADQAAAA0AAAAAkAAAAEgAAACQAAAASAAAAAAAAAAAAAAAAAAAAAEAAABQAAAAAAAAAAAA8L8AAAAAAAAAAAAAAAAAAP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Fub1QxaAAAAAQAAABQAAAAUAAAAFAAAAAEAAAAAAAAAZAAAAGQAAAAC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NQEMAAAAEAAAAAAAAAAAAAAAAAAAAAAAAAAeAAAAaAAAAAAAAAAAAAAAAAAAAAAAAAAAAAAAECcAABAnAAAAAAAAAAAAAAAAAAAAAAAAAAAAAAAAAAAAAAAAAAAAABQAAAAAAAAAwMD/AAAAAABkAAAAMgAAAAAAAABkAAAAAAAAAH9/fwAKAAAAHwAAAFQAAAD///8A////AQAAAAAAAAAAAAAAAAAAAAAAAAAAAAAAAAAAAAAAAAAAW5vVBX9/fwDn5uYDzMzMAMDA/wB/f38AAAAAAAAAAAAAAAAAAAAAAAAAAAAhAAAAGAAAABQAAACyMAAACSMAAIM3AAAKIwAAEAAAACYAAAAIAAAA//////////8="/>
              </a:ext>
            </a:extLst>
          </p:cNvCxnSpPr>
          <p:nvPr/>
        </p:nvCxnSpPr>
        <p:spPr>
          <a:xfrm rot="5400000">
            <a:off x="8469630" y="5141595"/>
            <a:ext cx="635" cy="1108075"/>
          </a:xfrm>
          <a:prstGeom prst="straightConnector1">
            <a:avLst/>
          </a:prstGeom>
          <a:noFill/>
          <a:ln w="57150" cap="flat" cmpd="sng" algn="ctr">
            <a:solidFill>
              <a:schemeClr val="accent1"/>
            </a:solidFill>
            <a:prstDash val="solid"/>
            <a:headEnd type="none"/>
            <a:tailEnd type="triangle" w="med" len="med"/>
          </a:ln>
          <a:effectLst/>
        </p:spPr>
      </p:cxnSp>
      <p:sp>
        <p:nvSpPr>
          <p:cNvPr id="18" name="Прямоугольник 29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A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Gc9InIMAAAAEAAAAAAAAAAAAAAAAAAAAAAAAAAeAAAAaAAAAAAAAAAAAAAAAAAAAAAAAAAAAAAAECcAABAnAAAAAAAAAAAAAAAAAAAAAAAAAAAAAAAAAAAAAAAAAAAAABQAAAAAAAAAwMD/AAAAAABkAAAAMgAAAAAAAABkAAAAAAAAAH9/fwAKAAAAHwAAAFQAAAD///8B////AQAAAAAAAAAAAAAAAAAAAAAAAAAAAAAAAAAAAAAAAAAARHOeAH9/fwDn5uYDzMzMAMDA/wB/f38AAAAAAAAAAAAAAAAAAAAAAAAAAAAhAAAAGAAAABQAAACuPAAAMBcAAJZFAAAIGwAAEAAAACYAAAAIAAAA//////////8="/>
              </a:ext>
            </a:extLst>
          </p:cNvSpPr>
          <p:nvPr/>
        </p:nvSpPr>
        <p:spPr>
          <a:xfrm>
            <a:off x="9864090" y="3769360"/>
            <a:ext cx="1447800" cy="624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9" name="Плюс 30"/>
          <p:cNvSpPr>
            <a:extLst>
              <a:ext uri="smNativeData">
                <pr:smNativeData xmlns:pr="smNativeData" val="SMDATA_13_q5K7XhMAAAAlAAAAigIAAA0AAAAAkAAAAEgAAACQAAAASAAAAAAAAAABAAAAAAAAAAEAAABQAAAAJXUCmggbzj8AAAAAAADgPwAAAAAAAOA/AAAAAAAA4D8AAAAAAADgPwAAAAAAAOA/AAAAAAAA4D8AAAAAAADgPwAAAAAAAOA/AAAAAAAA4D8CAAAAjAAAAAEAAAAAAAAAW5vVDP///wgAAAAAAAAAAAAAAAAAAAAAAAAAAAAAAAAAAAAAZAAAAAEAAABAAAAAAAAAAAAAAAAAAAAAAAAAAAAAAAAAAAAAAAAAAAAAAAAAAAAAAAAAAAAAAAAAAAAAAAAAAAAAAAAAAAAAAAAAAAAAAAAAAAAAAAAAAAAAAAAAAAAAFAAAADwAAAABAAAAAAAAAERzng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48YToMAAAAEAAAAAAAAAAAAAAAAAAAAAAAAAAeAAAAaAAAAAAAAAAAAAAAAAAAAAAAAAAAAAAAECcAABAnAAAAAAAAAAAAAAAAAAAAAAAAAAAAAAAAAAAAAAAAAAAAABQAAAAAAAAAwMD/AAAAAABkAAAAMgAAAAAAAABkAAAAAAAAAH9/fwAKAAAAHwAAAFQAAABbm9UF////AQAAAAAAAAAAAAAAAAAAAAAAAAAAAAAAAAAAAAAAAAAARHOeAH9/fwDn5uYDzMzMAMDA/wB/f38AAAAAAAAAAAAAAAAAAAAAAAAAAAAhAAAAGAAAABQAAAClIAAAwx8AAOkkAAAHJAAAEAAAACYAAAAIAAAA//////////8="/>
              </a:ext>
            </a:extLst>
          </p:cNvSpPr>
          <p:nvPr/>
        </p:nvSpPr>
        <p:spPr>
          <a:xfrm>
            <a:off x="5306695" y="5163185"/>
            <a:ext cx="693420" cy="693420"/>
          </a:xfrm>
          <a:prstGeom prst="mathPlus">
            <a:avLst>
              <a:gd name="adj1" fmla="val 23520"/>
            </a:avLst>
          </a:prstGeom>
          <a:solidFill>
            <a:schemeClr val="accent1"/>
          </a:solidFill>
          <a:ln w="12700" cap="flat" cmpd="sng" algn="ctr">
            <a:solidFill>
              <a:srgbClr val="44739E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0" name="Номер слайд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22F1-BFB5-F1D4-FB1C-49816C520D1C}" type="slidenum">
              <a:t>6</a:t>
            </a:fld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 advAuto="0"/>
      <p:bldP spid="10" grpId="0" animBg="1" advAuto="0"/>
      <p:bldP spid="11" grpId="0" animBg="1" advAuto="0"/>
      <p:bldP spid="12" grpId="0" animBg="1"/>
      <p:bldP spid="13" grpId="0" animBg="1" advAuto="0"/>
      <p:bldP spid="14" grpId="0" animBg="1"/>
      <p:bldP spid="15" grpId="0" animBg="1"/>
      <p:bldP spid="16" grpId="0" animBg="1" advAuto="0"/>
      <p:bldP spid="17" grpId="0" animBg="1" advAuto="0"/>
      <p:bldP spid="18" grpId="0" animBg="1"/>
      <p:bldP spid="19" grpId="0" animBg="1"/>
    </p:bldLst>
    <p:extLst>
      <p:ext uri="smNativeData">
        <pr:smNativeData xmlns:pr="smNativeData" val="q5K7Xg0AAAAFAAAA/////wEAAAABAAAAAAAAAAAAAAAAAAAAAAAAAAkAAAD9////AQAAAAEAAAAAAAAAAAAAAAAAAAAAAAAADQAAAP3///8BAAAAAQAAAAAAAAAAAAAAAAAAAAAAAAAPAAAA/f///wEAAAABAAAAAAAAAAAAAAAAAAAAAAAAABMAAAD9////AQAAAAEAAAAAAAAAAAAAAAAAAAAAAAAAFwAAAP3///8BAAAAAQAAAAAAAAAAAAAAAAAAAAAAAAAbAAAA/f///wEAAAABAAAAAAAAAAAAAAAAAAAAAAAAAB0AAAD9////AQAAAAEAAAAAAAAAAAAAAAAAAAAAAAAAHwAAAP3///8BAAAAAQAAAAAAAAAAAAAAAAAAAAAAAAAjAAAA/f///wEAAAABAAAAAAAAAAAAAAAAAAAAAAAAACUAAAD9////AQAAAAEAAAAAAAAAAAAAAAAAAAAAAAAAJwAAAP3///8BAAAAAQAAAAAAAAAAAAAAAAAAAAAAAAArAAAA/f///wIAAAABAAAAAAAAAAAAAAAAAAAAAAAAAA=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3200"/>
              <a:t>3.2 СДНФ (СКНФ)</a:t>
            </a:r>
            <a:endParaRPr lang="ru-ru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 noChangeArrowheads="1"/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AiAgAA3QgAAJIYAABtIQ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346710" y="1440815"/>
                <a:ext cx="3647440" cy="399288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acc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AkfTHRkE7BHgnSMZNvSH1M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iAgAA3QgAAJIYAABtIQ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346710" y="1440815"/>
                <a:ext cx="3647440" cy="3992880"/>
              </a:xfrm>
              <a:prstGeom prst="rect">
                <a:avLst/>
              </a:prstGeom>
              <a:blipFill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4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I+PGE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3AgAAxCMAANwJAAAKJgAAECAAACYAAAAIAAAA//////////8="/>
              </a:ext>
            </a:extLst>
          </p:cNvSpPr>
          <p:nvPr/>
        </p:nvSpPr>
        <p:spPr>
          <a:xfrm>
            <a:off x="441325" y="5814060"/>
            <a:ext cx="116141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en-us" b="1"/>
              <a:t>zyx</a:t>
            </a:r>
            <a:endParaRPr lang="ru-ru" b="1"/>
          </a:p>
        </p:txBody>
      </p:sp>
      <p:sp>
        <p:nvSpPr>
          <p:cNvPr id="5" name="Прямоугольник 6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gwMCI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AiAgAALyQAADAJAACWJgAAEAAAACYAAAAIAAAA//////////8="/>
              </a:ext>
            </a:extLst>
          </p:cNvSpPr>
          <p:nvPr/>
        </p:nvSpPr>
        <p:spPr>
          <a:xfrm>
            <a:off x="346710" y="5882005"/>
            <a:ext cx="1146810" cy="3905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6" name="TextBox 7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wvYTo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YGwAAWgUAAN5IAADKFgAAACAAACYAAAAIAAAA//////////8="/>
              </a:ext>
            </a:extLst>
          </p:cNvSpPr>
          <p:nvPr/>
        </p:nvSpPr>
        <p:spPr>
          <a:xfrm>
            <a:off x="4485640" y="869950"/>
            <a:ext cx="7359650" cy="28346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Алгоритм</a:t>
            </a:r>
            <a:r>
              <a:rPr lang="en-us" sz="2000" b="1" i="1"/>
              <a:t>:</a:t>
            </a:r>
            <a:endParaRPr lang="ru-ru" sz="2000" b="1" i="1"/>
          </a:p>
          <a:p>
            <a:pPr algn="just">
              <a:lnSpc>
                <a:spcPct val="150000"/>
              </a:lnSpc>
              <a:defRPr lang="ru-ru"/>
            </a:pPr>
            <a:r>
              <a:rPr lang="ru-ru" sz="2000"/>
              <a:t>1. Приводим выражение с СДНФ (СКНФ)</a:t>
            </a:r>
            <a:endParaRPr lang="ru-ru" sz="2000"/>
          </a:p>
          <a:p>
            <a:pPr algn="just">
              <a:lnSpc>
                <a:spcPct val="150000"/>
              </a:lnSpc>
              <a:defRPr lang="ru-ru"/>
            </a:pPr>
            <a:r>
              <a:rPr lang="ru-ru" sz="2000"/>
              <a:t>2. Сопоставляем каждую конъюнкцию (дизъюнкцию) с соответствующей строкой с </a:t>
            </a:r>
            <a:r>
              <a:rPr lang="en-us" sz="2000"/>
              <a:t>F = 1 (F = 1)</a:t>
            </a:r>
            <a:r>
              <a:rPr lang="ru-ru" sz="2000"/>
              <a:t> и распределяем переменные по столбцам</a:t>
            </a:r>
            <a:endParaRPr lang="ru-ru" sz="2000"/>
          </a:p>
          <a:p>
            <a:pPr algn="just">
              <a:lnSpc>
                <a:spcPct val="150000"/>
              </a:lnSpc>
              <a:defRPr lang="ru-ru"/>
            </a:pPr>
            <a:endParaRPr lang="en-us" sz="2000" b="1" i="1"/>
          </a:p>
        </p:txBody>
      </p:sp>
      <p:graphicFrame>
        <p:nvGraphicFramePr>
          <p:cNvPr id="7" name=""/>
          <p:cNvGraphicFramePr>
            <a:graphicFrameLocks noGrp="1"/>
          </p:cNvGraphicFramePr>
          <p:nvPr/>
        </p:nvGraphicFramePr>
        <p:xfrm>
          <a:off x="1128395" y="1924050"/>
          <a:ext cx="1877695" cy="34201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9265"/>
                <a:gridCol w="469265"/>
                <a:gridCol w="469265"/>
                <a:gridCol w="46926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9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Cl////AAAAAAAAAAAAAAAAECcAABAnAAAAAAAAAAAAAAAAAAAAAAAAAAAAAAAAAAAAAAAAAAAAABQAAAAAAAAAwMD/AAAAAABkAAAAMgAAAAAAAABkAAAAAAAAAH9/fwAKAAAAHwAAAFQAAAAAAAAFAAAAAQAAAAAAAAAAAAAAAAAAAAAAAAAAAAAAAAAAAAAAAAAAAAAAAH9/fwDn5uYDzMzMAMDA/wB/f38AAAAAAAAAAAAAAAAAAAAAAAAAAAAhAAAAGAAAABQAAACYGwAAVxQAAN5IAADyJQAAEAAAACYAAAAIAAAA//////////8="/>
                  </a:ext>
                </a:extLst>
              </p:cNvSpPr>
              <p:nvPr/>
            </p:nvSpPr>
            <p:spPr>
              <a:xfrm>
                <a:off x="4485640" y="3306445"/>
                <a:ext cx="7359650" cy="286194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2000" b="1" i="1" dirty="0" smtClean="0"/>
                  <a:t>Решение</a:t>
                </a:r>
                <a:r>
                  <a:rPr lang="en-US" sz="2000" b="1" i="1" dirty="0" smtClean="0"/>
                  <a:t>:</a:t>
                </a:r>
                <a:endParaRPr lang="ru-RU" sz="2000" b="1" i="1" dirty="0" smtClean="0"/>
              </a:p>
              <a:p>
                <a:pPr marL="457200" indent="-457200" algn="just">
                  <a:lnSpc>
                    <a:spcPct val="150000"/>
                  </a:lnSpc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𝑦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</m:t>
                        </m:r>
                        <m:acc>
                          <m:accPr>
                            <m:chr m:val="̅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acc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</m:t>
                        </m:r>
                        <m:acc>
                          <m:accPr>
                            <m:chr m:val="̅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</m:e>
                        </m:acc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</m:t>
                        </m:r>
                        <m:acc>
                          <m:accPr>
                            <m:chr m:val="̅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acc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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</m:oMath>
                </a14:m>
                <a:endParaRPr lang="en-US" sz="2000" b="0" dirty="0" smtClean="0">
                  <a:sym typeface="Symbol" panose="05050102010706020507" pitchFamily="18" charset="2"/>
                </a:endParaRPr>
              </a:p>
              <a:p>
                <a:pPr marL="457200" indent="-457200" algn="just">
                  <a:lnSpc>
                    <a:spcPct val="150000"/>
                  </a:lnSpc>
                  <a:buFontTx/>
                  <a:buAutoNum type="arabicPeriod"/>
                </a:pPr>
                <a:r>
                  <a:rPr lang="ru-RU" sz="2000" dirty="0" smtClean="0"/>
                  <a:t>Для каждой конъюнкции</a:t>
                </a:r>
                <a:r>
                  <a:rPr lang="en-US" sz="2000" dirty="0" smtClean="0"/>
                  <a:t>:</a:t>
                </a:r>
                <a:r>
                  <a:rPr lang="ru-RU" sz="2000" dirty="0" smtClean="0"/>
                  <a:t> </a:t>
                </a:r>
                <a:r>
                  <a:rPr lang="en-US" sz="2000" dirty="0"/>
                  <a:t>A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</m:oMath>
                </a14:m>
                <a:r>
                  <a:rPr lang="en-US" sz="2000" dirty="0" smtClean="0"/>
                  <a:t>B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</m:oMath>
                </a14:m>
                <a:r>
                  <a:rPr lang="en-US" sz="2000" dirty="0" smtClean="0"/>
                  <a:t>C=1 </a:t>
                </a:r>
                <a:r>
                  <a:rPr lang="en-US" sz="2000" dirty="0" smtClean="0">
                    <a:sym typeface="Wingdings" panose="05000000000000000000" pitchFamily="2" charset="2"/>
                  </a:rPr>
                  <a:t> A=B=C=1</a:t>
                </a:r>
                <a:endParaRPr lang="ru-RU" sz="2000" dirty="0" smtClean="0">
                  <a:sym typeface="Wingdings" panose="05000000000000000000" pitchFamily="2" charset="2"/>
                </a:endParaRPr>
              </a:p>
              <a:p>
                <a:pPr marL="457200" indent="-457200" algn="just">
                  <a:lnSpc>
                    <a:spcPct val="150000"/>
                  </a:lnSpc>
                  <a:buAutoNum type="arabicPeriod"/>
                </a:pPr>
                <a:endParaRPr lang="en-US" sz="2000" b="0" dirty="0" smtClean="0">
                  <a:sym typeface="Symbol" panose="05050102010706020507" pitchFamily="18" charset="2"/>
                </a:endParaRPr>
              </a:p>
              <a:p>
                <a:pPr marL="457200" indent="-457200" algn="just">
                  <a:lnSpc>
                    <a:spcPct val="150000"/>
                  </a:lnSpc>
                  <a:buAutoNum type="arabicPeriod"/>
                </a:pPr>
                <a:endParaRPr lang="ru-RU" sz="2000" dirty="0"/>
              </a:p>
              <a:p>
                <a:pPr algn="just">
                  <a:lnSpc>
                    <a:spcPct val="150000"/>
                  </a:lnSpc>
                </a:pPr>
                <a:r>
                  <a:rPr lang="ru-RU" sz="2000" dirty="0" smtClean="0"/>
                  <a:t> </a:t>
                </a:r>
                <a:endParaRPr lang="en-US" sz="2000" b="1" i="1" dirty="0" smtClean="0"/>
              </a:p>
            </p:txBody>
          </p:sp>
        </mc:Choice>
        <mc:Fallback>
          <p:sp>
            <p:nvSpPr>
              <p:cNvPr id="8" name="TextBox 9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OM1y3w4fRJFnGNt2NnTweo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Cl////AAAAAAAAAAAAAAAAECcAABAnAAAAAAAAAAAAAAAAAAAAAAAAAAAAAAAAAAAAAAAAAAAAABQAAAAAAAAAwMD/AAAAAABkAAAAMgAAAAAAAABkAAAAAAAAAH9/fwAKAAAAHwAAAFQAAABbm9UF////AQAAAAAAAAAAAAAAAAAAAAAAAAAAAAAAAAAAAAAAAAAAAAAAAH9/fwDn5uYDzMzMAMDA/wB/f38AAAAAAAAAAAAAAAAAAAAAAAAAAAAhAAAAGAAAABQAAACYGwAAVxQAAN5IAADyJQAAEAAAACYAAAAIAAAA//////////8="/>
                  </a:ext>
                </a:extLst>
              </p:cNvSpPr>
              <p:nvPr/>
            </p:nvSpPr>
            <p:spPr>
              <a:xfrm>
                <a:off x="4485640" y="3306445"/>
                <a:ext cx="7359650" cy="2861945"/>
              </a:xfrm>
              <a:prstGeom prst="rect">
                <a:avLst/>
              </a:prstGeom>
              <a:blipFill>
                <a:blip r:embed="rId3"/>
                <a:srcRect/>
                <a:stretch>
                  <a:fillRect l="-910" t="0" r="0" b="0"/>
                </a:stretch>
              </a:blipFill>
              <a:ln>
                <a:noFill/>
              </a:ln>
              <a:effectLst/>
            </p:spPr>
          </p:sp>
        </mc:Fallback>
      </mc:AlternateContent>
      <p:graphicFrame>
        <p:nvGraphicFramePr>
          <p:cNvPr id="9" name=""/>
          <p:cNvGraphicFramePr>
            <a:graphicFrameLocks noGrp="1"/>
          </p:cNvGraphicFramePr>
          <p:nvPr/>
        </p:nvGraphicFramePr>
        <p:xfrm>
          <a:off x="5547360" y="4970780"/>
          <a:ext cx="1877695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9265"/>
                <a:gridCol w="469265"/>
                <a:gridCol w="469265"/>
                <a:gridCol w="46926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4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Hz6//9m/f//ECcAABAnAAAAAAAAAAAAAAAAAAAAAAAAAAAAAAAAAAAAAAAAAAAAABQAAAAAAAAAwMD/AAAAAABkAAAAMgAAAAAAAABkAAAAAAAAAH9/fwAKAAAAHwAAAFQAAAAAAAAFAAAAAQAAAAAAAAAAAAAAAAAAAAAAAAAAAAAAAAAAAAAAAAAAAAAAAH9/fwDn5uYDzMzMAMDA/wB/f38AAAAAAAAAAAAAAAAAAAAAAAAAAAAhAAAAGAAAABQAAADmMQAA/CIAAI04AABBJQAAEAAAACYAAAAIAAAA//////////8="/>
                  </a:ext>
                </a:extLst>
              </p:cNvSpPr>
              <p:nvPr/>
            </p:nvSpPr>
            <p:spPr>
              <a:xfrm>
                <a:off x="8111490" y="5687060"/>
                <a:ext cx="1081405" cy="3689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4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JJLszLqod1HvkhkK1umNao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Hz6//9m/f//ECcAABAnAAAAAAAAAAAAAAAAAAAAAAAAAAAAAAAAAAAAAAAAAAAAABQAAAAAAAAAwMD/AAAAAABkAAAAMgAAAAAAAABkAAAAAAAAAH9/fwAKAAAAHwAAAFQAAABbm9UF////AQAAAAAAAAAAAAAAAAAAAAAAAAAAAAAAAAAAAAAAAAAAAAAAAH9/fwDn5uYDzMzMAMDA/wB/f38AAAAAAAAAAAAAAAAAAAAAAAAAAAAhAAAAGAAAABQAAADmMQAA/CIAAI04AABBJQAAEAAAACYAAAAIAAAA//////////8="/>
                  </a:ext>
                </a:extLst>
              </p:cNvSpPr>
              <p:nvPr/>
            </p:nvSpPr>
            <p:spPr>
              <a:xfrm>
                <a:off x="8111490" y="5687060"/>
                <a:ext cx="1081405" cy="368935"/>
              </a:xfrm>
              <a:prstGeom prst="rect">
                <a:avLst/>
              </a:prstGeom>
              <a:blipFill>
                <a:blip r:embed="rId4"/>
                <a:srcRect/>
                <a:stretch>
                  <a:fillRect l="0" t="0" r="-14120" b="-6660"/>
                </a:stretch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8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Hz6//9x/f//ECcAABAnAAAAAAAAAAAAAAAAAAAAAAAAAAAAAAAAAAAAAAAAAAAAABQAAAAAAAAAwMD/AAAAAABkAAAAMgAAAAAAAABkAAAAAAAAAH9/fwAKAAAAHwAAAFQAAAAAAAAFAAAAAQAAAAAAAAAAAAAAAAAAAAAAAAAAAAAAAAAAAAAAAAAAAAAAAH9/fwDn5uYDzMzMAMDA/wB/f38AAAAAAAAAAAAAAAAAAAAAAAAAAAAhAAAAGAAAABQAAACYGwAA3iAAAD8iAAAkIwAAEAAAACYAAAAIAAAA//////////8="/>
                  </a:ext>
                </a:extLst>
              </p:cNvSpPr>
              <p:nvPr/>
            </p:nvSpPr>
            <p:spPr>
              <a:xfrm>
                <a:off x="4485640" y="5342890"/>
                <a:ext cx="1081405" cy="3695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8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MevwHwnX1JMnzc9sg5sXSM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Hz6//9x/f//ECcAABAnAAAAAAAAAAAAAAAAAAAAAAAAAAAAAAAAAAAAAAAAAAAAABQAAAAAAAAAwMD/AAAAAABkAAAAMgAAAAAAAABkAAAAAAAAAH9/fwAKAAAAHwAAAFQAAABbm9UF////AQAAAAAAAAAAAAAAAAAAAAAAAAAAAAAAAAAAAAAAAAAAAAAAAH9/fwDn5uYDzMzMAMDA/wB/f38AAAAAAAAAAAAAAAAAAAAAAAAAAAAhAAAAGAAAABQAAACYGwAA3iAAAD8iAAAkIwAAEAAAACYAAAAIAAAA//////////8="/>
                  </a:ext>
                </a:extLst>
              </p:cNvSpPr>
              <p:nvPr/>
            </p:nvSpPr>
            <p:spPr>
              <a:xfrm>
                <a:off x="4485640" y="5342890"/>
                <a:ext cx="1081405" cy="369570"/>
              </a:xfrm>
              <a:prstGeom prst="rect">
                <a:avLst/>
              </a:prstGeom>
              <a:blipFill>
                <a:blip r:embed="rId5"/>
                <a:srcRect/>
                <a:stretch>
                  <a:fillRect l="0" t="0" r="-14120" b="-6550"/>
                </a:stretch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Bx/f//ECcAABAnAAAAAAAAAAAAAAAAAAAAAAAAAAAAAAAAAAAAAAAAAAAAABQAAAAAAAAAwMD/AAAAAABkAAAAMgAAAAAAAABkAAAAAAAAAH9/fwAKAAAAHwAAAFQAAAAAAAAFAAAAAQAAAAAAAAAAAAAAAAAAAAAAAAAAAAAAAAAAAAAAAAAAAAAAAH9/fwDn5uYDzMzMAMDA/wB/f38AAAAAAAAAAAAAAAAAAAAAAAAAAAAhAAAAGAAAABQAAADBMQAAeCUAAGI4AAC+JwAAEAAAACYAAAAIAAAA//////////8="/>
                  </a:ext>
                </a:extLst>
              </p:cNvSpPr>
              <p:nvPr/>
            </p:nvSpPr>
            <p:spPr>
              <a:xfrm>
                <a:off x="8087995" y="6090920"/>
                <a:ext cx="1077595" cy="36957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CNiVvkZuEpAn5FcDXd3Gwo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Bx/f//ECcAABAnAAAAAAAAAAAAAAAAAAAAAAAAAAAAAAAAAAAAAAAAAAAAABQAAAAAAAAAwMD/AAAAAABkAAAAMgAAAAAAAABkAAAAAAAAAH9/fwAKAAAAHwAAAFQAAABbm9UF////AQAAAAAAAAAAAAAAAAAAAAAAAAAAAAAAAAAAAAAAAAAAAAAAAH9/fwDn5uYDzMzMAMDA/wB/f38AAAAAAAAAAAAAAAAAAAAAAAAAAAAhAAAAGAAAABQAAADBMQAAeCUAAGI4AAC+JwAAEAAAACYAAAAIAAAA//////////8="/>
                  </a:ext>
                </a:extLst>
              </p:cNvSpPr>
              <p:nvPr/>
            </p:nvSpPr>
            <p:spPr>
              <a:xfrm>
                <a:off x="8087995" y="6090920"/>
                <a:ext cx="1077595" cy="369570"/>
              </a:xfrm>
              <a:prstGeom prst="rect">
                <a:avLst/>
              </a:prstGeom>
              <a:blipFill>
                <a:blip r:embed="rId6"/>
                <a:srcRect/>
                <a:stretch>
                  <a:fillRect l="0" t="0" r="0" b="-6550"/>
                </a:stretch>
              </a:blipFill>
              <a:ln>
                <a:noFill/>
              </a:ln>
              <a:effectLst/>
            </p:spPr>
          </p:sp>
        </mc:Fallback>
      </mc:AlternateContent>
      <p:graphicFrame>
        <p:nvGraphicFramePr>
          <p:cNvPr id="13" name=""/>
          <p:cNvGraphicFramePr>
            <a:graphicFrameLocks noGrp="1"/>
          </p:cNvGraphicFramePr>
          <p:nvPr/>
        </p:nvGraphicFramePr>
        <p:xfrm>
          <a:off x="9142095" y="4959985"/>
          <a:ext cx="1877695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9265"/>
                <a:gridCol w="469265"/>
                <a:gridCol w="469265"/>
                <a:gridCol w="46926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z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y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7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AAAAAAAAAAADv6//9m/f//ECcAABAnAAAAAAAAAAAAAAAAAAAAAAAAAAAAAAAAAAAAAAAAAAAAABQAAAAAAAAAwMD/AAAAAABkAAAAMgAAAAAAAABkAAAAAAAAAH9/fwAKAAAAHwAAAFQAAAAAAAAFAAAAAQAAAAAAAAAAAAAAAAAAAAAAAAAAAAAAAAAAAAAAAAAAAAAAAH9/fwDn5uYDzMzMAMDA/wB/f38AAAAAAAAAAAAAAAAAAAAAAAAAAAAhAAAAGAAAABQAAADmMQAAdyAAAIc4AAC8IgAAEAAAACYAAAAIAAAA//////////8="/>
                  </a:ext>
                </a:extLst>
              </p:cNvSpPr>
              <p:nvPr/>
            </p:nvSpPr>
            <p:spPr>
              <a:xfrm>
                <a:off x="8111490" y="5277485"/>
                <a:ext cx="1077595" cy="36893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7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DnoJ1UEIbhDnQKP9P8Dv+w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AAAAAAAAAAADv6//9m/f//ECcAABAnAAAAAAAAAAAAAAAAAAAAAAAAAAAAAAAAAAAAAAAAAAAAABQAAAAAAAAAwMD/AAAAAABkAAAAMgAAAAAAAABkAAAAAAAAAH9/fwAKAAAAHwAAAFQAAABbm9UF////AQAAAAAAAAAAAAAAAAAAAAAAAAAAAAAAAAAAAAAAAAAAAAAAAH9/fwDn5uYDzMzMAMDA/wB/f38AAAAAAAAAAAAAAAAAAAAAAAAAAAAhAAAAGAAAABQAAADmMQAAdyAAAIc4AAC8IgAAEAAAACYAAAAIAAAA//////////8="/>
                  </a:ext>
                </a:extLst>
              </p:cNvSpPr>
              <p:nvPr/>
            </p:nvSpPr>
            <p:spPr>
              <a:xfrm>
                <a:off x="8111490" y="5277485"/>
                <a:ext cx="1077595" cy="368935"/>
              </a:xfrm>
              <a:prstGeom prst="rect">
                <a:avLst/>
              </a:prstGeom>
              <a:blipFill>
                <a:blip r:embed="rId7"/>
                <a:srcRect/>
                <a:stretch>
                  <a:fillRect l="0" t="0" r="-14770" b="-6660"/>
                </a:stretch>
              </a:blipFill>
              <a:ln>
                <a:noFill/>
              </a:ln>
              <a:effectLst/>
            </p:spPr>
          </p:sp>
        </mc:Fallback>
      </mc:AlternateContent>
      <p:sp>
        <p:nvSpPr>
          <p:cNvPr id="15" name="Номер слайда 12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6B33-7DB5-F19D-FB1C-8BC825520DDE}" type="slidenum">
              <a:t>7</a:t>
            </a:fld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 advAuto="0"/>
      <p:bldP spid="13" grpId="0" animBg="1" advAuto="0"/>
    </p:bldLst>
    <p:extLst>
      <p:ext uri="smNativeData">
        <pr:smNativeData xmlns:pr="smNativeData" val="q5K7XgQAAAAFAAAA/////wEAAAABAAAAAAAAAAAAAAAAAAAAAAAAAAkAAAD9////AQAAAAEAAAAAAAAAAAAAAAAAAAAAAAAADQAAAP3///8BAAAAAQAAAAAAAAAAAAAAAAAAAAAAAAARAAAA/f///wIAAAABAAAAAAAAAAAAAAAAAAAAAAAAAA=="/>
      </p:ext>
    </p:extLst>
  </p:timing>
</p:sld>
</file>

<file path=ppt/slides/slide8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3200"/>
              <a:t>3.</a:t>
            </a:r>
            <a:r>
              <a:rPr lang="en-us" sz="3200"/>
              <a:t>3</a:t>
            </a:r>
            <a:r>
              <a:rPr lang="ru-ru" sz="3200"/>
              <a:t> «Чаще других»</a:t>
            </a:r>
            <a:endParaRPr lang="ru-ru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 noChangeArrowheads="1"/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DTAQAA5gcAALMbAABrDA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296545" y="1283970"/>
                <a:ext cx="4206240" cy="73469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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𝑤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𝑤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3" name="Объект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A/f4qGYsBxEia17T4JImBQ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DTAQAA5gcAALMbAABrDA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296545" y="1283970"/>
                <a:ext cx="4206240" cy="734695"/>
              </a:xfrm>
              <a:prstGeom prst="rect">
                <a:avLst/>
              </a:prstGeom>
              <a:blipFill>
                <a:blip r:embed="rId2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4" name="TextBox 7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YGwAAWgUAAN5IAABqHAAAACAAACYAAAAIAAAA//////////8="/>
              </a:ext>
            </a:extLst>
          </p:cNvSpPr>
          <p:nvPr/>
        </p:nvSpPr>
        <p:spPr>
          <a:xfrm>
            <a:off x="4485640" y="869950"/>
            <a:ext cx="7359650" cy="37490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ru-ru" sz="2000" b="1" i="1"/>
              <a:t>Алгоритм</a:t>
            </a:r>
            <a:r>
              <a:rPr lang="en-us" sz="2000" b="1" i="1"/>
              <a:t>:</a:t>
            </a:r>
            <a:endParaRPr lang="ru-ru" sz="2000" b="1" i="1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Находим переменную, которая встречается в выражении чаще других</a:t>
            </a:r>
            <a:endParaRPr lang="ru-ru" sz="2000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Строим систему уравнений для каждого значения данной переменной, по системе уравнений формируем таблицу истинности</a:t>
            </a:r>
            <a:endParaRPr lang="ru-ru" sz="2000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r>
              <a:rPr lang="ru-ru" sz="2000"/>
              <a:t>Сравниваем с исходной таблицей истинности</a:t>
            </a:r>
            <a:endParaRPr lang="ru-ru" sz="2000"/>
          </a:p>
          <a:p>
            <a:pPr marL="457200" indent="-457200" algn="just">
              <a:lnSpc>
                <a:spcPct val="150000"/>
              </a:lnSpc>
              <a:buAutoNum type="arabicPeriod"/>
              <a:defRPr lang="ru-ru"/>
            </a:pPr>
            <a:endParaRPr lang="en-us" sz="2000"/>
          </a:p>
        </p:txBody>
      </p:sp>
      <p:graphicFrame>
        <p:nvGraphicFramePr>
          <p:cNvPr id="5" name=""/>
          <p:cNvGraphicFramePr>
            <a:graphicFrameLocks noGrp="1"/>
          </p:cNvGraphicFramePr>
          <p:nvPr/>
        </p:nvGraphicFramePr>
        <p:xfrm>
          <a:off x="353060" y="2174240"/>
          <a:ext cx="3363595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2465"/>
                <a:gridCol w="672465"/>
                <a:gridCol w="672465"/>
                <a:gridCol w="672465"/>
                <a:gridCol w="67246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?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6" name="Номер слайда 4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3D97-D9B5-F1CB-FB1C-2F9E73520D7A}" type="slidenum">
              <a:t>8</a:t>
            </a:fld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  <p:extLst>
      <p:ext uri="smNativeData">
        <pr:smNativeData xmlns:pr="smNativeData" val="q5K7XgEAAAAFAAAA/////wEAAAABAAAAAAAAAAAAAAAAAAAAAAAAAA=="/>
      </p:ext>
    </p:extLst>
  </p:timing>
</p:sld>
</file>

<file path=ppt/slides/slide9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AoBQAAtQAAANhFAADdCAAAEAAAACYAAAAIAAAAASAAAAAAAAA="/>
              </a:ext>
            </a:extLst>
          </p:cNvSpPr>
          <p:nvPr>
            <p:ph type="title"/>
          </p:nvPr>
        </p:nvSpPr>
        <p:spPr>
          <a:xfrm>
            <a:off x="838200" y="114935"/>
            <a:ext cx="10515600" cy="132588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3200"/>
              <a:t>3.</a:t>
            </a:r>
            <a:r>
              <a:rPr lang="en-us" sz="3200"/>
              <a:t>3</a:t>
            </a:r>
            <a:r>
              <a:rPr lang="ru-ru" sz="3200"/>
              <a:t> «Чаще других»</a:t>
            </a:r>
            <a:endParaRPr lang="ru-ru" sz="3200"/>
          </a:p>
        </p:txBody>
      </p:sp>
      <p:sp>
        <p:nvSpPr>
          <p:cNvPr id="3" name="TextBox 5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C3AgAAxCMAAOoKAAAKJgAAECAAACYAAAAIAAAA//////////8="/>
              </a:ext>
            </a:extLst>
          </p:cNvSpPr>
          <p:nvPr/>
        </p:nvSpPr>
        <p:spPr>
          <a:xfrm>
            <a:off x="441325" y="5814060"/>
            <a:ext cx="1332865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defRPr lang="ru-ru"/>
            </a:pPr>
            <a:r>
              <a:t>Ответ</a:t>
            </a:r>
            <a:r>
              <a:rPr lang="en-us"/>
              <a:t>: </a:t>
            </a:r>
            <a:r>
              <a:rPr lang="en-us" b="1"/>
              <a:t>yxzw</a:t>
            </a:r>
            <a:endParaRPr lang="ru-ru" b="1"/>
          </a:p>
        </p:txBody>
      </p:sp>
      <p:sp>
        <p:nvSpPr>
          <p:cNvPr id="4" name="Прямоугольник 6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C3AgAAoiMAAOoKAAAKJgAAEAAAACYAAAAIAAAA//////////8="/>
              </a:ext>
            </a:extLst>
          </p:cNvSpPr>
          <p:nvPr/>
        </p:nvSpPr>
        <p:spPr>
          <a:xfrm>
            <a:off x="441325" y="5792470"/>
            <a:ext cx="1332865" cy="3911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8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DA////AAAAAAAAAAAAAAAAECcAABAnAAAAAAAAAAAAAAAAAAAAAAAAAAAAAAAAAAAAAAAAAAAAABQAAAAAAAAAwMD/AAAAAABkAAAAMgAAAAAAAABkAAAAAAAAAH9/fwAKAAAAHwAAAFQAAAAAAAAFAAAAAQAAAAAAAAAAAAAAAAAAAAAAAAAAAAAAAAAAAAAAAAAAAAAAAH9/fwDn5uYDzMzMAMDA/wB/f38AAAAAAAAAAAAAAAAAAAAAAAAAAAAhAAAAGAAAABQAAABxBQAA3wYAABtFAAD1DwAAEAAAACYAAAAIAAAA//////////8="/>
                  </a:ext>
                </a:extLst>
              </p:cNvSpPr>
              <p:nvPr/>
            </p:nvSpPr>
            <p:spPr>
              <a:xfrm>
                <a:off x="884555" y="1116965"/>
                <a:ext cx="10349230" cy="147701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ru-RU" sz="2000" b="1" i="1" dirty="0" smtClean="0"/>
                  <a:t>Решение</a:t>
                </a:r>
                <a:r>
                  <a:rPr lang="en-US" sz="2000" b="1" i="1" dirty="0" smtClean="0"/>
                  <a:t>:</a:t>
                </a:r>
                <a:endParaRPr lang="ru-RU" sz="2000" b="1" i="1" dirty="0" smtClean="0"/>
              </a:p>
              <a:p>
                <a:pPr marL="457200" indent="-457200" algn="just">
                  <a:lnSpc>
                    <a:spcPct val="150000"/>
                  </a:lnSpc>
                  <a:buAutoNum type="arabicPeriod"/>
                </a:pPr>
                <a:r>
                  <a:rPr lang="ru-RU" sz="2000" dirty="0" smtClean="0">
                    <a:sym typeface="Symbol" panose="05050102010706020507" pitchFamily="18" charset="2"/>
                  </a:rPr>
                  <a:t>При</a:t>
                </a:r>
                <a:r>
                  <a:rPr lang="ru-RU" sz="2000" b="0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𝑤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en-US" sz="2000" b="0" dirty="0" smtClean="0">
                    <a:sym typeface="Symbol" panose="05050102010706020507" pitchFamily="18" charset="2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 smtClean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𝐹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→0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→0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≡0</m:t>
                    </m:r>
                  </m:oMath>
                </a14:m>
                <a:endParaRPr lang="en-US" sz="2000" b="1" i="1" dirty="0" smtClean="0"/>
              </a:p>
            </p:txBody>
          </p:sp>
        </mc:Choice>
        <mc:Fallback>
          <p:sp>
            <p:nvSpPr>
              <p:cNvPr id="5" name="TextBox 8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F9xio+SIWRPjw2w5DN+ScI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DA////AAAAAAAAAAAAAAAAECcAABAnAAAAAAAAAAAAAAAAAAAAAAAAAAAAAAAAAAAAAAAAAAAAABQAAAAAAAAAwMD/AAAAAABkAAAAMgAAAAAAAABkAAAAAAAAAH9/fwAKAAAAHwAAAFQAAABbm9UF////AQAAAAAAAAAAAAAAAAAAAAAAAAAAAAAAAAAAAAAAAAAAAAAAAH9/fwDn5uYDzMzMAMDA/wB/f38AAAAAAAAAAAAAAAAAAAAAAAAAAAAhAAAAGAAAABQAAABxBQAA3wYAABtFAAD1DwAAEAAAACYAAAAIAAAA//////////8="/>
                  </a:ext>
                </a:extLst>
              </p:cNvSpPr>
              <p:nvPr/>
            </p:nvSpPr>
            <p:spPr>
              <a:xfrm>
                <a:off x="884555" y="1116965"/>
                <a:ext cx="10349230" cy="1477010"/>
              </a:xfrm>
              <a:prstGeom prst="rect">
                <a:avLst/>
              </a:prstGeom>
              <a:blipFill>
                <a:blip r:embed="rId2"/>
                <a:srcRect/>
                <a:stretch>
                  <a:fillRect l="-640" t="0" r="0" b="0"/>
                </a:stretch>
              </a:blipFill>
              <a:ln>
                <a:noFill/>
              </a:ln>
              <a:effectLst/>
            </p:spPr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10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AjNAAAGgwAADw6AAAYEQAAEAAAACYAAAAIAAAA//////////8="/>
                  </a:ext>
                </a:extLst>
              </p:cNvSpPr>
              <p:nvPr/>
            </p:nvSpPr>
            <p:spPr>
              <a:xfrm>
                <a:off x="8475345" y="1967230"/>
                <a:ext cx="991235" cy="81153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=1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∀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𝑧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.</m:t>
                                </m:r>
                              </m:e>
                            </m:mr>
                          </m: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Прямоугольник 1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IuY3lGENLhKuaFlxj6Yh+w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MIAwg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jNAAAGgwAADw6AAAYEQAAEAAAACYAAAAIAAAA//////////8="/>
                  </a:ext>
                </a:extLst>
              </p:cNvSpPr>
              <p:nvPr/>
            </p:nvSpPr>
            <p:spPr>
              <a:xfrm>
                <a:off x="8475345" y="1967230"/>
                <a:ext cx="991235" cy="811530"/>
              </a:xfrm>
              <a:prstGeom prst="rect">
                <a:avLst/>
              </a:prstGeom>
              <a:blipFill>
                <a:blip r:embed="rId3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7" name="Стрелка вправо 11"/>
          <p:cNvSpPr>
            <a:extLst>
              <a:ext uri="smNativeData">
                <pr:smNativeData xmlns:pr="smNativeData" val="SMDATA_13_q5K7XhMAAAAlAAAAyAAAAA0AAAAAkAAAAEgAAACQAAAASAAAAAAAAAABAAAAAAAAAAEAAABQAAAAxKrHTniK5D8AAAAAAADgPwAAAAAAAOA/AAAAAAAA4D8AAAAAAADgPwAAAAAAAOA/AAAAAAAA4D8AAAAAAADgPwAAAAAAAOA/AAAAAAAA4D8CAAAAjAAAAAEAAAAAAAAAcK1HAP///wgAAAAAAAAAAAAAAAAAAAAAAAAAAAAAAAAAAAAAZAAAAAEAAABAAAAAAAAAAAAAAAAAAAAAAAAAAAAAAAAAAAAAAAAAAAAAAAAAAAAAAAAAAAAAAAAAAAAAAAAAAAAAAAAAAAAAAAAAAAAAAAAAAAAAAAAAAAAAAAAAAAAAFAAAADwAAAABAAAAAAAAAFOANQ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HRwOi8MAAAAEAAAAAAAAAAAAAAAAAAAAAAAAAAeAAAAaAAAAAAAAAAAAAAAAAAAAAAAAAAAAAAAECcAABAnAAAAAAAAAAAAAAAAAAAAAAAAAAAAAAAAAAAAAAAAAAAAABQAAAAAAAAAwMD/AAAAAABkAAAAMgAAAAAAAABkAAAAAAAAAH9/fwAKAAAAHwAAAFQAAABwrUcM////AQAAAAAAAAAAAAAAAAAAAAAAAAAAAAAAAAAAAAAAAAAAU4A1AH9/fwDn5uYDzMzMAMDA/wB/f38AAAAAAAAAAAAAAAAAAAAAAAAAAAAhAAAAGAAAABQAAACXMQAAWQ0AAFU0AABPDwAAEAAAACYAAAAIAAAA//////////8="/>
              </a:ext>
            </a:extLst>
          </p:cNvSpPr>
          <p:nvPr/>
        </p:nvSpPr>
        <p:spPr>
          <a:xfrm>
            <a:off x="8061325" y="2169795"/>
            <a:ext cx="445770" cy="318770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6"/>
          </a:solidFill>
          <a:ln w="12700" cap="flat" cmpd="sng" algn="ctr">
            <a:solidFill>
              <a:srgbClr val="53803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8" name="Стрелка вправо 12"/>
          <p:cNvSpPr>
            <a:extLst>
              <a:ext uri="smNativeData">
                <pr:smNativeData xmlns:pr="smNativeData" val="SMDATA_13_q5K7XhMAAAAlAAAAyAAAAA0AAAAAkAAAAEgAAACQAAAASAAAAAAAAAABAAAAAAAAAAEAAABQAAAAzWeGhqA36D8AAAAAAADgPwAAAAAAAOA/AAAAAAAA4D8AAAAAAADgPwAAAAAAAOA/AAAAAAAA4D8AAAAAAADgPwAAAAAAAOA/AAAAAAAA4D8CAAAAjAAAAAEAAAAAAAAAcK1HAP///wgAAAAAAAAAAAAAAAAAAAAAAAAAAAAAAAAAAAAAZAAAAAEAAABAAAAAAAAAAAAAAAAAAAAAAAAAAAAAAAAAAAAAAAAAAAAAAAAAAAAAAAAAAAAAAAAAAAAAAAAAAAAAAAAAAAAAAAAAAAAAAAAAAAAAAAAAAAAAAAAAAAAAFAAAADwAAAABAAAAAAAAAFOANQ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wrUcM////AQAAAAAAAAAAAAAAAAAAAAAAAAAAAAAAAAAAAAAAAAAAU4A1AH9/fwDn5uYDzMzMAMDA/wB/f38AAAAAAAAAAAAAAAAAAAAAAAAAAAAhAAAAGAAAABQAAADfOQAAiQ4AAOg9AACAEAAAEAAAACYAAAAIAAAA//////////8="/>
              </a:ext>
            </a:extLst>
          </p:cNvSpPr>
          <p:nvPr/>
        </p:nvSpPr>
        <p:spPr>
          <a:xfrm rot="1120169">
            <a:off x="9407525" y="2362835"/>
            <a:ext cx="655955" cy="319405"/>
          </a:xfrm>
          <a:prstGeom prst="rightArrow">
            <a:avLst>
              <a:gd name="adj1" fmla="val 50000"/>
              <a:gd name="adj2" fmla="val 49947"/>
            </a:avLst>
          </a:prstGeom>
          <a:solidFill>
            <a:schemeClr val="accent6"/>
          </a:solidFill>
          <a:ln w="12700" cap="flat" cmpd="sng" algn="ctr">
            <a:solidFill>
              <a:srgbClr val="538035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13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Cv////AAAAAAAAAAAF////ECcAABAnAAAAAAAAAAAAAAAAAAAAAAAAAAAAAAAAAAAAAAAAAAAAABQAAAAAAAAAwMD/AAAAAABkAAAAMgAAAAAAAABkAAAAAAAAAH9/fwAKAAAAHwAAAFQAAAAAAAAFAAAAAQAAAAAAAAAAAAAAAAAAAAAAAAAAAAAAAAAAAAAAAAAAAAAAAH9/fwDn5uYDzMzMAMDA/wB/f38AAAAAAAAAAAAAAAAAAAAAAAAAAAAhAAAAGAAAABQAAAAoBQAAmxEAAO03AACOFwAAEAAAACYAAAAIAAAA//////////8="/>
                  </a:ext>
                </a:extLst>
              </p:cNvSpPr>
              <p:nvPr/>
            </p:nvSpPr>
            <p:spPr>
              <a:xfrm>
                <a:off x="838200" y="2861945"/>
                <a:ext cx="8253095" cy="9671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000" dirty="0" smtClean="0">
                    <a:sym typeface="Symbol" panose="05050102010706020507" pitchFamily="18" charset="2"/>
                  </a:rPr>
                  <a:t>2.    </a:t>
                </a:r>
                <a:r>
                  <a:rPr lang="ru-RU" sz="2000" dirty="0" smtClean="0">
                    <a:sym typeface="Symbol" panose="05050102010706020507" pitchFamily="18" charset="2"/>
                  </a:rPr>
                  <a:t>При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=1</m:t>
                    </m:r>
                  </m:oMath>
                </a14:m>
                <a:r>
                  <a:rPr lang="en-US" sz="2000" dirty="0">
                    <a:sym typeface="Symbol" panose="05050102010706020507" pitchFamily="18" charset="2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000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𝐹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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≡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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≡0</m:t>
                    </m:r>
                  </m:oMath>
                </a14:m>
                <a:endParaRPr lang="en-US" sz="2000" dirty="0"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9" name="Прямоугольник 13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K5DDX266cROk6EurFrtLPY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Cv////AAAAAAAAAAAF////ECcAABAnAAAAAAAAAAAAAAAAAAAAAAAAAAAAAAAAAAAAAAAAAAAAABQAAAAAAAAAwMD/AAAAAABkAAAAMgAAAAAAAABkAAAAAAAAAH9/fwAKAAAAHwAAAFQAAABbm9UF////AQAAAAAAAAAAAAAAAAAAAAAAAAAAAAAAAAAAAAAAAAAAAAAAAH9/fwDn5uYDzMzMAMDA/wB/f38AAAAAAAAAAAAAAAAAAAAAAAAAAAAhAAAAGAAAABQAAAAoBQAAmxEAAO03AACOFwAAEAAAACYAAAAIAAAA//////////8="/>
                  </a:ext>
                </a:extLst>
              </p:cNvSpPr>
              <p:nvPr/>
            </p:nvSpPr>
            <p:spPr>
              <a:xfrm>
                <a:off x="838200" y="2861945"/>
                <a:ext cx="8253095" cy="967105"/>
              </a:xfrm>
              <a:prstGeom prst="rect">
                <a:avLst/>
              </a:prstGeom>
              <a:blipFill>
                <a:blip r:embed="rId4"/>
                <a:srcRect/>
                <a:stretch>
                  <a:fillRect l="-810" t="0" r="0" b="-2510"/>
                </a:stretch>
              </a:blipFill>
              <a:ln>
                <a:noFill/>
              </a:ln>
              <a:effectLst/>
            </p:spPr>
          </p:sp>
        </mc:Fallback>
      </mc:AlternateContent>
      <p:graphicFrame>
        <p:nvGraphicFramePr>
          <p:cNvPr id="10" name=""/>
          <p:cNvGraphicFramePr>
            <a:graphicFrameLocks noGrp="1"/>
          </p:cNvGraphicFramePr>
          <p:nvPr/>
        </p:nvGraphicFramePr>
        <p:xfrm>
          <a:off x="10113645" y="2021205"/>
          <a:ext cx="1878330" cy="19113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5285"/>
                <a:gridCol w="375285"/>
                <a:gridCol w="375285"/>
                <a:gridCol w="375285"/>
                <a:gridCol w="37528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y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z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w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5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AjNAAA1xMAADM6AAA1GQAAEAAAACYAAAAIAAAA//////////8="/>
                  </a:ext>
                </a:extLst>
              </p:cNvSpPr>
              <p:nvPr/>
            </p:nvSpPr>
            <p:spPr>
              <a:xfrm>
                <a:off x="8475345" y="3225165"/>
                <a:ext cx="985520" cy="87249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=0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,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𝑧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∀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.</m:t>
                                </m:r>
                              </m:e>
                            </m:mr>
                          </m: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5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FZHIkqKv6tJnSghTDrhr0s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jNAAA1xMAADM6AAA1GQAAEAAAACYAAAAIAAAA//////////8="/>
                  </a:ext>
                </a:extLst>
              </p:cNvSpPr>
              <p:nvPr/>
            </p:nvSpPr>
            <p:spPr>
              <a:xfrm>
                <a:off x="8475345" y="3225165"/>
                <a:ext cx="985520" cy="872490"/>
              </a:xfrm>
              <a:prstGeom prst="rect">
                <a:avLst/>
              </a:prstGeom>
              <a:blipFill>
                <a:blip r:embed="rId5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12" name="Стрелка вправо 16"/>
          <p:cNvSpPr>
            <a:extLst>
              <a:ext uri="smNativeData">
                <pr:smNativeData xmlns:pr="smNativeData" val="SMDATA_13_q5K7XhMAAAAlAAAAyAAAAA0AAAAAkAAAAEgAAACQAAAASAAAAAAAAAABAAAAAAAAAAEAAABQAAAAxKrHTniK5D8AAAAAAADgPwAAAAAAAOA/AAAAAAAA4D8AAAAAAADgPwAAAAAAAOA/AAAAAAAA4D8AAAAAAADgPwAAAAAAAOA/AAAAAAAA4D8CAAAAjAAAAAEAAAAAAAAA7X0xDf///wgAAAAAAAAAAAAAAAAAAAAAAAAAAAAAAAAAAAAAZAAAAAEAAABAAAAAAAAAAAAAAAAAAAAAAAAAAAAAAAAAAAAAAAAAAAAAAAAAAAAAAAAAAAAAAAAAAAAAAAAAAAAAAAAAAAAAAAAAAAAAAAAAAAAAAAAAAAAAAAAAAAAAFAAAADwAAAABAAAAAAAAALBdJ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ovL3cMAAAAEAAAAAAAAAAAAAAAAAAAAAAAAAAeAAAAaAAAAAAAAAAAAAAAAAAAAAAAAAAAAAAAECcAABAnAAAAAAAAAAAAAAAAAAAAAAAAAAAAAAAAAAAAAAAAAAAAABQAAAAAAAAAwMD/AAAAAABkAAAAMgAAAAAAAABkAAAAAAAAAH9/fwAKAAAAHwAAAFQAAADtfTEG////AQAAAAAAAAAAAAAAAAAAAAAAAAAAAAAAAAAAAAAAAAAAsF0kAH9/fwDn5uYDzMzMAMDA/wB/f38AAAAAAAAAAAAAAAAAAAAAAAAAAAAhAAAAGAAAABQAAACXMQAAFhUAAFU0AAANFwAAEAAAACYAAAAIAAAA//////////8="/>
              </a:ext>
            </a:extLst>
          </p:cNvSpPr>
          <p:nvPr/>
        </p:nvSpPr>
        <p:spPr>
          <a:xfrm>
            <a:off x="8061325" y="3427730"/>
            <a:ext cx="445770" cy="319405"/>
          </a:xfrm>
          <a:prstGeom prst="rightArrow">
            <a:avLst>
              <a:gd name="adj1" fmla="val 50000"/>
              <a:gd name="adj2" fmla="val 49977"/>
            </a:avLst>
          </a:prstGeom>
          <a:solidFill>
            <a:schemeClr val="accent2"/>
          </a:solidFill>
          <a:ln w="12700" cap="flat" cmpd="sng" algn="ctr">
            <a:solidFill>
              <a:srgbClr val="B05D24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13" name="Стрелка вправо 17"/>
          <p:cNvSpPr>
            <a:extLst>
              <a:ext uri="smNativeData">
                <pr:smNativeData xmlns:pr="smNativeData" val="SMDATA_13_q5K7XhMAAAAlAAAAyAAAAA0AAAAAkAAAAEgAAACQAAAASAAAAAAAAAABAAAAAAAAAAEAAABQAAAAJ0UNNlgY6D8AAAAAAADgPwAAAAAAAOA/AAAAAAAA4D8AAAAAAADgPwAAAAAAAOA/AAAAAAAA4D8AAAAAAADgPwAAAAAAAOA/AAAAAAAA4D8CAAAAjAAAAAEAAAAAAAAA7X0xDf///wgAAAAAAAAAAAAAAAAAAAAAAAAAAAAAAAAAAAAAZAAAAAEAAABAAAAAAAAAAAAAAAAAAAAAAAAAAAAAAAAAAAAAAAAAAAAAAAAAAAAAAAAAAAAAAAAAAAAAAAAAAAAAAAAAAAAAAAAAAAAAAAAAAAAAAAAAAAAAAAAAAAAAFAAAADwAAAABAAAAAAAAALBdJAA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MMAAAAEAAAAAAAAAAAAAAAAAAAAAAAAAAeAAAAaAAAAAAAAAAAAAAAAAAAAAAAAAAAAAAAECcAABAnAAAAAAAAAAAAAAAAAAAAAAAAAAAAAAAAAAAAAAAAAAAAABQAAAAAAAAAwMD/AAAAAABkAAAAMgAAAAAAAABkAAAAAAAAAH9/fwAKAAAAHwAAAFQAAADtfTEG////AQAAAAAAAAAAAAAAAAAAAAAAAAAAAAAAAAAAAAAAAAAAsF0kAH9/fwDn5uYDzMzMAMDA/wB/f38AAAAAAAAAAAAAAAAAAAAAAAAAAAAhAAAAGAAAABQAAAABOgAAKhUAAPs9AAAhFwAAEAAAACYAAAAIAAAA//////////8="/>
              </a:ext>
            </a:extLst>
          </p:cNvSpPr>
          <p:nvPr/>
        </p:nvSpPr>
        <p:spPr>
          <a:xfrm rot="20550157">
            <a:off x="9429115" y="3440430"/>
            <a:ext cx="646430" cy="319405"/>
          </a:xfrm>
          <a:prstGeom prst="rightArrow">
            <a:avLst>
              <a:gd name="adj1" fmla="val 50000"/>
              <a:gd name="adj2" fmla="val 49995"/>
            </a:avLst>
          </a:prstGeom>
          <a:solidFill>
            <a:schemeClr val="accent2"/>
          </a:solidFill>
          <a:ln w="12700" cap="flat" cmpd="sng" algn="ctr">
            <a:solidFill>
              <a:srgbClr val="B05D24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20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BSFgAAEgkAANEaAACICwAAEAAAACYAAAAIAAAA//////////8="/>
                  </a:ext>
                </a:extLst>
              </p:cNvSpPr>
              <p:nvPr/>
            </p:nvSpPr>
            <p:spPr>
              <a:xfrm>
                <a:off x="3628390" y="1474470"/>
                <a:ext cx="730885" cy="4000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1 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∀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𝑧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4" name="Прямоугольник 20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OiLXbwPaKlErnwHiDUBApA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BSFgAAEgkAANEaAACICwAAEAAAACYAAAAIAAAA//////////8="/>
                  </a:ext>
                </a:extLst>
              </p:cNvSpPr>
              <p:nvPr/>
            </p:nvSpPr>
            <p:spPr>
              <a:xfrm>
                <a:off x="3628390" y="1474470"/>
                <a:ext cx="730885" cy="400050"/>
              </a:xfrm>
              <a:prstGeom prst="rect">
                <a:avLst/>
              </a:prstGeom>
              <a:blipFill>
                <a:blip r:embed="rId6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  <p:sp>
        <p:nvSpPr>
          <p:cNvPr id="15" name="Прямая соединительная линия 22"/>
          <p:cNvSpPr>
            <a:extLst>
              <a:ext uri="smNativeData">
                <pr:smNativeData xmlns:pr="smNativeData" val="SMDATA_13_q5K7Xh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pzcEEMAAAAEAAAAAAAAAAAAAAAAAAAAAAAAAAeAAAAaAAAAAAAAAAAAAAAAAAAAAAAAAAAAAAAECcAABAnAAAAAAAAAAAAAAAAAAAAAAAAAAAAAAAAAAAAAAAAAAAAABQAAAAAAAAAwMD/AAAAAABkAAAAMgAAAAAAAABkAAAAAAAAAH9/fwAKAAAAHwAAAFQAAAD///8A////AQAAAAAAAAAAAAAAAAAAAAAAAAAAAAAAAAAAAAAAAAAAAAAAAn9/fwDn5uYDzMzMAMDA/wB/f38AAAAAAAAAAAAAAAAAAAAAAAAAAAAhAAAAGAAAABQAAAANGAAAwAsAAA0YAAAfDQAAEAAAACYAAAAIAAAA//////////8="/>
              </a:ext>
            </a:extLst>
          </p:cNvSpPr>
          <p:nvPr/>
        </p:nvSpPr>
        <p:spPr>
          <a:xfrm>
            <a:off x="3909695" y="1910080"/>
            <a:ext cx="0" cy="22288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6" name="Прямая соединительная линия 23"/>
          <p:cNvSpPr>
            <a:extLst>
              <a:ext uri="smNativeData">
                <pr:smNativeData xmlns:pr="smNativeData" val="SMDATA_13_q5K7Xh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pzcEEMAAAAEAAAAAAAAAAAAAAAAAAAAAAAAAAeAAAAaAAAAAAAAAAAAAAAAAAAAAAAAAAAAAAAECcAABAnAAAAAAAAAAAAAAAAAAAAAAAAAAAAAAAAAAAAAAAAAAAAABQAAAAAAAAAwMD/AAAAAABkAAAAMgAAAAAAAABkAAAAAAAAAH9/fwAKAAAAHwAAAFQAAAD///8A////AQAAAAAAAAAAAAAAAAAAAAAAAAAAAAAAAAAAAAAAAAAAAAAAAn9/fwDn5uYDzMzMAMDA/wB/f38AAAAAAAAAAAAAAAAAAAAAAAAAAAAhAAAAGAAAABQAAACSGAAAwAsAAJIYAAAfDQAAEAAAACYAAAAIAAAA//////////8="/>
              </a:ext>
            </a:extLst>
          </p:cNvSpPr>
          <p:nvPr/>
        </p:nvSpPr>
        <p:spPr>
          <a:xfrm>
            <a:off x="3994150" y="1910080"/>
            <a:ext cx="0" cy="22288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Прямоугольник 24"/>
              <p:cNvSpPr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D//P//ECcAABAnAAAAAAAAAAAAAAAAAAAAAAAAAAAAAAAAAAAAAAAAAAAAABQAAAAAAAAAwMD/AAAAAABkAAAAMgAAAAAAAABkAAAAAAAAAH9/fwAKAAAAHwAAAFQAAAAAAAAFAAAAAQAAAAAAAAAAAAAAAAAAAAAAAAAAAAAAAAAAAAAAAAAAAAAAAH9/fwDn5uYDzMzMAMDA/wB/f38AAAAAAAAAAAAAAAAAAAAAAAAAAAAhAAAAGAAAABQAAABRHAAAbBEAAPAgAADiEwAAEAAAACYAAAAIAAAA//////////8="/>
                  </a:ext>
                </a:extLst>
              </p:cNvSpPr>
              <p:nvPr/>
            </p:nvSpPr>
            <p:spPr>
              <a:xfrm>
                <a:off x="4603115" y="2832100"/>
                <a:ext cx="751205" cy="4000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1 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∀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17" name="Прямоугольник 24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MqA8aIZDt9PtpS0exuH6fc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D//P//ECcAABAnAAAAAAAAAAAAAAAAAAAAAAAAAAAAAAAAAAAAAAAAAAAAABQAAAAAAAAAwMD/AAAAAABkAAAAMgAAAAAAAABkAAAAAAAAAH9/fwAKAAAAHwAAAFQAAABbm9UF////AQAAAAAAAAAAAAAAAAAAAAAAAAAAAAAAAAAAAAAAAAAAAAAAAH9/fwDn5uYDzMzMAMDA/wB/f38AAAAAAAAAAAAAAAAAAAAAAAAAAAAhAAAAGAAAABQAAABRHAAAbBEAAPAgAADiEwAAEAAAACYAAAAIAAAA//////////8="/>
                  </a:ext>
                </a:extLst>
              </p:cNvSpPr>
              <p:nvPr/>
            </p:nvSpPr>
            <p:spPr>
              <a:xfrm>
                <a:off x="4603115" y="2832100"/>
                <a:ext cx="751205" cy="400050"/>
              </a:xfrm>
              <a:prstGeom prst="rect">
                <a:avLst/>
              </a:prstGeom>
              <a:blipFill>
                <a:blip r:embed="rId7"/>
                <a:srcRect/>
                <a:stretch>
                  <a:fillRect l="0" t="0" r="0" b="-7690"/>
                </a:stretch>
              </a:blipFill>
              <a:ln>
                <a:noFill/>
              </a:ln>
              <a:effectLst/>
            </p:spPr>
          </p:sp>
        </mc:Fallback>
      </mc:AlternateContent>
      <p:sp>
        <p:nvSpPr>
          <p:cNvPr id="18" name="Прямая соединительная линия 25"/>
          <p:cNvSpPr>
            <a:extLst>
              <a:ext uri="smNativeData">
                <pr:smNativeData xmlns:pr="smNativeData" val="SMDATA_13_q5K7Xh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DpzcEEMAAAAEAAAAAAAAAAAAAAAAAAAAAAAAAAeAAAAaAAAAAAAAAAAAAAAAAAAAAAAAAAAAAAAECcAABAnAAAAAAAAAAAAAAAAAAAAAAAAAAAAAAAAAAAAAAAAAAAAABQAAAAAAAAAwMD/AAAAAABkAAAAMgAAAAAAAABkAAAAAAAAAH9/fwAKAAAAHwAAAFQAAAD///8A////AQAAAAAAAAAAAAAAAAAAAAAAAAAAAAAAAAAAAAAAAAAAAAAAAn9/fwDn5uYDzMzMAMDA/wB/f38AAAAAAAAAAAAAAAAAAAAAAAAAAAAhAAAAGAAAABQAAAAMHgAAGhQAAAweAAB5FQAAEAAAACYAAAAIAAAA//////////8="/>
              </a:ext>
            </a:extLst>
          </p:cNvSpPr>
          <p:nvPr/>
        </p:nvSpPr>
        <p:spPr>
          <a:xfrm>
            <a:off x="4884420" y="3267710"/>
            <a:ext cx="0" cy="22288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Прямая соединительная линия 26"/>
          <p:cNvSpPr>
            <a:extLst>
              <a:ext uri="smNativeData">
                <pr:smNativeData xmlns:pr="smNativeData" val="SMDATA_13_q5K7Xh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AAAAAk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CYAAAAMAAAAEAAAAAAAAAAAAAAAAAAAAAAAAAAeAAAAaAAAAAAAAAAAAAAAAAAAAAAAAAAAAAAAECcAABAnAAAAAAAAAAAAAAAAAAAAAAAAAAAAAAAAAAAAAAAAAAAAABQAAAAAAAAAwMD/AAAAAABkAAAAMgAAAAAAAABkAAAAAAAAAH9/fwAKAAAAHwAAAFQAAAD///8A////AQAAAAAAAAAAAAAAAAAAAAAAAAAAAAAAAAAAAAAAAAAAAAAAAn9/fwDn5uYDzMzMAMDA/wB/f38AAAAAAAAAAAAAAAAAAAAAAAAAAAAhAAAAGAAAABQAAACQHgAAGhQAAJAeAAB5FQAAEAAAACYAAAAIAAAA//////////8="/>
              </a:ext>
            </a:extLst>
          </p:cNvSpPr>
          <p:nvPr/>
        </p:nvSpPr>
        <p:spPr>
          <a:xfrm>
            <a:off x="4968240" y="3267710"/>
            <a:ext cx="0" cy="22288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Прямоугольник 28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HCtRwA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cK1HAH9/fwDn5uYDzMzMAMDA/wB/f38AAAAAAAAAAAAAAAAAAAAAAAAAAAAhAAAAGAAAABQAAADKPgAACA8AAI5JAAAlEwAAEAAAACYAAAAIAAAA//////////8="/>
              </a:ext>
            </a:extLst>
          </p:cNvSpPr>
          <p:nvPr/>
        </p:nvSpPr>
        <p:spPr>
          <a:xfrm>
            <a:off x="10206990" y="2443480"/>
            <a:ext cx="1750060" cy="668655"/>
          </a:xfrm>
          <a:prstGeom prst="rect">
            <a:avLst/>
          </a:prstGeom>
          <a:noFill/>
          <a:ln w="38100" cap="flat" cmpd="sng" algn="ctr">
            <a:solidFill>
              <a:srgbClr val="70AD47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1" name="Прямоугольник 29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BAAAAAAAAAO19MQ08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7X0xBn9/fwDn5uYDzMzMAMDA/wB/f38AAAAAAAAAAAAAAAAAAAAAAAAAAAAhAAAAGAAAABQAAADKPgAAcBMAAI5JAACOFwAAEAAAACYAAAAIAAAA//////////8="/>
              </a:ext>
            </a:extLst>
          </p:cNvSpPr>
          <p:nvPr/>
        </p:nvSpPr>
        <p:spPr>
          <a:xfrm>
            <a:off x="10206990" y="3159760"/>
            <a:ext cx="1750060" cy="669290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2" name="Прямоугольник 30"/>
          <p:cNvSpPr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EAAAAAAAAA////CP///wgA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B////AQAAAAAAAAAAAAAAAAAAAAAAAAAAAAAAAAAAAAAAAAAA////AX9/fwDn5uYDzMzMAMDA/wB/f38AAAAAAAAAAAAAAAAAAAAAAAAAAAAhAAAAGAAAABQAAABBPgAAThMAAKRLAADcGAAAEAAAACYAAAAIAAAA//////////8="/>
              </a:ext>
            </a:extLst>
          </p:cNvSpPr>
          <p:nvPr/>
        </p:nvSpPr>
        <p:spPr>
          <a:xfrm>
            <a:off x="10119995" y="3138170"/>
            <a:ext cx="2176145" cy="9029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</a:p>
        </p:txBody>
      </p:sp>
      <p:sp>
        <p:nvSpPr>
          <p:cNvPr id="23" name="Прямоугольник 31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n5uYDzMzMAMDA/wB/f38AAAAAAAAAAAAAAAAAAAAAAAAAAAAhAAAAGAAAABQAAAAoBQAAzBoAAO03AAA0HgAAECAAACYAAAAIAAAA//////////8="/>
              </a:ext>
            </a:extLst>
          </p:cNvSpPr>
          <p:nvPr/>
        </p:nvSpPr>
        <p:spPr>
          <a:xfrm>
            <a:off x="838200" y="4356100"/>
            <a:ext cx="8253095" cy="553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just">
              <a:lnSpc>
                <a:spcPct val="150000"/>
              </a:lnSpc>
              <a:defRPr lang="ru-ru"/>
            </a:pPr>
            <a:r>
              <a:rPr lang="en-us" sz="2000"/>
              <a:t>3. </a:t>
            </a:r>
            <a:r>
              <a:rPr lang="ru-ru" sz="2000"/>
              <a:t>Сравниваем с исходной таблицей истинности</a:t>
            </a:r>
            <a:endParaRPr lang="en-us" sz="2000"/>
          </a:p>
        </p:txBody>
      </p:sp>
      <p:graphicFrame>
        <p:nvGraphicFramePr>
          <p:cNvPr id="24" name=""/>
          <p:cNvGraphicFramePr>
            <a:graphicFrameLocks noGrp="1"/>
          </p:cNvGraphicFramePr>
          <p:nvPr/>
        </p:nvGraphicFramePr>
        <p:xfrm>
          <a:off x="8628380" y="5106035"/>
          <a:ext cx="3363595" cy="15341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2465"/>
                <a:gridCol w="672465"/>
                <a:gridCol w="672465"/>
                <a:gridCol w="672465"/>
                <a:gridCol w="672465"/>
              </a:tblGrid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y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x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z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w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 b="1">
                          <a:solidFill>
                            <a:srgbClr val="FFFFFF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F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  <a:tr h="370840"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1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 vert="horz" wrap="square" numCol="1"/>
                    <a:lstStyle/>
                    <a:p>
                      <a:pPr marL="0" marR="0" indent="0" algn="ctr">
                        <a:buNone/>
                        <a:defRPr lang="ru-ru">
                          <a:solidFill>
                            <a:srgbClr val="000000"/>
                          </a:solidFill>
                          <a:latin typeface="Calibri" pitchFamily="2" charset="-52"/>
                          <a:ea typeface="Calibri" pitchFamily="2" charset="-52"/>
                          <a:cs typeface="Calibri" pitchFamily="2" charset="-52"/>
                        </a:defRPr>
                      </a:pPr>
                      <a:r>
                        <a:rPr lang="en-us"/>
                        <a:t>0</a:t>
                      </a:r>
                    </a:p>
                  </a:txBody>
                  <a:tcPr marL="90170" marR="45085" marT="90170" marB="45085">
                    <a:lnL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smNativeData">
                    <pr:rowheight xmlns="" xmlns:pr="smNativeData" dt="1589351083" type="min" val="370840"/>
                  </a:ext>
                </a:extLst>
              </a:tr>
            </a:tbl>
          </a:graphicData>
        </a:graphic>
      </p:graphicFrame>
      <p:sp>
        <p:nvSpPr>
          <p:cNvPr id="25" name="TextBox 33"/>
          <p:cNvSpPr>
            <a:extLst>
              <a:ext uri="smNativeData">
                <pr:smNativeData xmlns:pr="smNativeData" val="SMDATA_13_q5K7XhMAAAAlAAAAZAAAAE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zOgAAZx0AAAc8AACtHwAAECAAACYAAAAIAAAA//////////8="/>
              </a:ext>
            </a:extLst>
          </p:cNvSpPr>
          <p:nvPr/>
        </p:nvSpPr>
        <p:spPr>
          <a:xfrm>
            <a:off x="9460865" y="4779645"/>
            <a:ext cx="297180" cy="3695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defRPr lang="ru-ru"/>
            </a:pPr>
            <a:r>
              <a:rPr lang="en-us"/>
              <a:t>1</a:t>
            </a:r>
          </a:p>
        </p:txBody>
      </p:sp>
      <p:sp>
        <p:nvSpPr>
          <p:cNvPr id="26" name="Номер слайда 2"/>
          <p:cNvSpPr>
            <a:spLocks noGrp="1" noChangeArrowheads="1"/>
            <a:extLst>
              <a:ext uri="smNativeData">
                <pr:smNativeData xmlns:pr="smNativeData" val="SMDATA_13_q5K7Xh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D4NAAAGicAANhFAABZKQAAEAAAACYAAAAIAAAAAAAAAAAAAAA="/>
              </a:ext>
            </a:extLst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 lang="ru-ru"/>
            </a:pPr>
            <a:fld id="{58A4266C-22B5-F1D0-FB1C-D48568520D81}" type="slidenum">
              <a:t>9</a:t>
            </a:fld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Объект 2"/>
              <p:cNvSpPr>
                <a:spLocks noGrp="1" noChangeArrowheads="1"/>
                <a:extLst>
                  <a:ext uri="smNativeData">
                    <pr:smNativeData xmlns:pr="smNativeData" val="SMDATA_13_q5K7XhMAAAAlAAAAZAAAAC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Dn5uYDzMzMAMDA/wB/f38AAAAAAAAAAAAAAAAAAAAAAAAAAAAhAAAAGAAAABQAAAAKJgAAnAEAAGJJAAAhBg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6183630" y="261620"/>
                <a:ext cx="5745480" cy="73469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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</m:d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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𝑤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(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𝑤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>
          <p:sp>
            <p:nvSpPr>
              <p:cNvPr id="27" name="Объект 2"/>
              <p:cNvSpPr>
                <a:spLocks noRot="1" noChangeAspect="1" noMove="1" noResize="1" noEditPoints="1" noAdjustHandles="1" noChangeArrowheads="1" noChangeShapeType="1" noTextEdit="1"/>
                <a:extLst>
                  <a:ext uri="smNativeData">
                    <pr:smNativeData xmlns:pr="smNativeData" val="SMDATA_13_q5K7XhMAAAAlAAAAZAAAAK8AAAAAkAAAAEgAAACQAAAASAAAAAAAAAAAAAAAAAAAAAEAAABQAAAAAAAAAAAA4D8AAAAAAADgPwAAAAAAAOA/AAAAAAAA4D8AAAAAAADgPwAAAAAAAOA/AAAAAAAA4D8AAAAAAADgPwAAAAAAAOA/AAAAAAAA4D8CAAAAjAAAAAEAAAACAAAAW5vVDP///wgAAAAAAAAAAAwl4Rew9LBLiLHTZuzrp3MBAAAAZAAAAAEAAABAAAAAAAAAAAAAAAAAAAAAAAAAAAAAAAAAAAAAAAAAAAAAAAAAAAAAAAAAAAAAAAAAAAAAAAAAAAAAAAAAAAAAAAAAAAAAAAAAAAAAAAAAAAAAAAAAAAAAFAAAADwAAAAAAAAAAAAAAAAAAAAA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H9/fwDn5uYDzMzMAMDA/wB/f38AAAAAAAAAAAAAAAAAAAAAAAAAAAAhAAAAGAAAABQAAAAKJgAAnAEAAGJJAAAhBgAAEAAAACYAAAAIAAAAfXH///////8="/>
                  </a:ext>
                </a:extLst>
              </p:cNvSpPr>
              <p:nvPr>
                <p:ph type="body" idx="1"/>
              </p:nvPr>
            </p:nvSpPr>
            <p:spPr>
              <a:xfrm>
                <a:off x="6183630" y="261620"/>
                <a:ext cx="5745480" cy="734695"/>
              </a:xfrm>
              <a:prstGeom prst="rect">
                <a:avLst/>
              </a:prstGeom>
              <a:blipFill>
                <a:blip r:embed="rId8"/>
                <a:srcRect/>
                <a:stretch/>
              </a:blipFill>
              <a:ln>
                <a:noFill/>
              </a:ln>
              <a:effectLst/>
            </p:spPr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 advAuto="0"/>
      <p:bldP spid="12" grpId="0" animBg="1"/>
      <p:bldP spid="13" grpId="0" animBg="1"/>
      <p:bldP spid="15" grpId="0" animBg="1" advAuto="0"/>
      <p:bldP spid="16" grpId="0" animBg="1" advAuto="0"/>
      <p:bldP spid="18" grpId="0" animBg="1" advAuto="0"/>
      <p:bldP spid="19" grpId="0" animBg="1" advAuto="0"/>
      <p:bldP spid="20" grpId="0" animBg="1"/>
      <p:bldP spid="21" grpId="0" animBg="1"/>
      <p:bldP spid="22" grpId="0" animBg="1"/>
      <p:bldP spid="23" grpId="0"/>
      <p:bldP spid="24" grpId="0" animBg="1" advAuto="0"/>
      <p:bldP spid="25" grpId="0"/>
    </p:bldLst>
    <p:extLst>
      <p:ext uri="smNativeData">
        <pr:smNativeData xmlns:pr="smNativeData" val="q5K7XhAAAAAFAAAA/f///wEAAAABAAAAAAAAAAAAAAAAAAAAAAAAAAcAAAD9////AQAAAAEAAAAAAAAAAAAAAAAAAAAAAAAACwAAAP3///8BAAAAAQAAAAAAAAAAAAAAAAAAAAAAAAANAAAA/f///wEAAAABAAAAAAAAAAAAAAAAAAAAAAAAAA8AAAD9////AQAAAAEAAAAAAAAAAAAAAAAAAAAAAAAAEQAAAP3///8BAAAAAQAAAAAAAAAAAAAAAAAAAAAAAAAVAAAA/f///wEAAAABAAAAAAAAAAAAAAAAAAAAAAAAABcAAAD9////AQAAAAEAAAAAAAAAAAAAAAAAAAAAAAAAGwAAAP3///8BAAAAAQAAAAAAAAAAAAAAAAAAAAAAAAAdAAAA/f///wEAAAABAAAAAAAAAAAAAAAAAAAAAAAAAB8AAAD9////AgAAAAEAAAAAAAAAAAAAAAAAAAAAAAAAIQAAAP3///8BAAAAAQAAAAAAAAAAAAAAAAAAAAAAAAAlAAAA/////wEAAAABAAAAAAAAAAAAAAAAAAAAAAAAACcAAAD9////AQAAAAEAAAAAAAAAAAAAAAAAAAAAAAAAKQAAAP////8BAAAAAQAAAAAAAAAAAAAAAAAAAAAAAAAtAAAA/f///wIAAAABAAAAAA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Администратор</dc:creator>
  <cp:keywords/>
  <dc:description/>
  <cp:lastModifiedBy>Computer</cp:lastModifiedBy>
  <cp:revision>0</cp:revision>
  <dcterms:created xsi:type="dcterms:W3CDTF">2019-02-13T06:57:51Z</dcterms:created>
  <dcterms:modified xsi:type="dcterms:W3CDTF">2020-05-13T06:24:43Z</dcterms:modified>
</cp:coreProperties>
</file>